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style3.xml" ContentType="application/vnd.ms-office.chart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1" r:id="rId13"/>
    <p:sldId id="272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77EFE-E53F-4369-ADBC-EC2DCF847E65}" v="8" dt="2021-03-23T14:31:02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3%20select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</c:strCache>
            </c:strRef>
          </c:cat>
          <c:val>
            <c:numRef>
              <c:f>Sheet1!$D$3:$D$16</c:f>
              <c:numCache>
                <c:formatCode>_-* #,##0_-;\-* #,##0_-;_-* "-"??_-;_-@_-</c:formatCode>
                <c:ptCount val="14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  <c:pt idx="12">
                  <c:v>4506</c:v>
                </c:pt>
                <c:pt idx="13">
                  <c:v>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Sheet1!$B$3:$B$16</c:f>
              <c:strCache>
                <c:ptCount val="14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</c:strCache>
            </c:strRef>
          </c:cat>
          <c:val>
            <c:numRef>
              <c:f>Sheet1!$C$3:$C$16</c:f>
              <c:numCache>
                <c:formatCode>_-* #,##0_-;\-* #,##0_-;_-* "-"??_-;_-@_-</c:formatCode>
                <c:ptCount val="14"/>
                <c:pt idx="0">
                  <c:v>595275</c:v>
                </c:pt>
                <c:pt idx="1">
                  <c:v>511561</c:v>
                </c:pt>
                <c:pt idx="2">
                  <c:v>479814</c:v>
                </c:pt>
                <c:pt idx="3">
                  <c:v>238831</c:v>
                </c:pt>
                <c:pt idx="4">
                  <c:v>276130</c:v>
                </c:pt>
                <c:pt idx="5">
                  <c:v>300404</c:v>
                </c:pt>
                <c:pt idx="6">
                  <c:v>333745</c:v>
                </c:pt>
                <c:pt idx="7">
                  <c:v>388460</c:v>
                </c:pt>
                <c:pt idx="8">
                  <c:v>437276</c:v>
                </c:pt>
                <c:pt idx="9">
                  <c:v>511361</c:v>
                </c:pt>
                <c:pt idx="10">
                  <c:v>448146</c:v>
                </c:pt>
                <c:pt idx="11">
                  <c:v>442678</c:v>
                </c:pt>
                <c:pt idx="12">
                  <c:v>453904</c:v>
                </c:pt>
                <c:pt idx="13">
                  <c:v>449421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5783</c:v>
                </c:pt>
                <c:pt idx="1">
                  <c:v>5379</c:v>
                </c:pt>
                <c:pt idx="2">
                  <c:v>4778</c:v>
                </c:pt>
                <c:pt idx="3">
                  <c:v>3783</c:v>
                </c:pt>
                <c:pt idx="4">
                  <c:v>4318</c:v>
                </c:pt>
                <c:pt idx="5">
                  <c:v>3751</c:v>
                </c:pt>
                <c:pt idx="6" formatCode="#,##0">
                  <c:v>4474</c:v>
                </c:pt>
                <c:pt idx="7">
                  <c:v>4729</c:v>
                </c:pt>
                <c:pt idx="8">
                  <c:v>3920</c:v>
                </c:pt>
                <c:pt idx="9">
                  <c:v>4340</c:v>
                </c:pt>
                <c:pt idx="10">
                  <c:v>5132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General</c:formatCode>
                <c:ptCount val="12"/>
                <c:pt idx="0" formatCode="#,##0">
                  <c:v>4506</c:v>
                </c:pt>
                <c:pt idx="1">
                  <c:v>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Report1_Data!$B$2:$B$26</c:f>
              <c:strCache>
                <c:ptCount val="25"/>
                <c:pt idx="0">
                  <c:v>Project Manager</c:v>
                </c:pt>
                <c:pt idx="1">
                  <c:v>Office / Administrative Assistant</c:v>
                </c:pt>
                <c:pt idx="2">
                  <c:v>Software Developer / Engineer</c:v>
                </c:pt>
                <c:pt idx="3">
                  <c:v>Registered General Nurse (RGN)</c:v>
                </c:pt>
                <c:pt idx="4">
                  <c:v>Lawyer</c:v>
                </c:pt>
                <c:pt idx="5">
                  <c:v>Customer Service Representative</c:v>
                </c:pt>
                <c:pt idx="6">
                  <c:v>Caregiver / Personal Care Aide</c:v>
                </c:pt>
                <c:pt idx="7">
                  <c:v>Account Manager / Representative</c:v>
                </c:pt>
                <c:pt idx="8">
                  <c:v>Bookkeeper / Accounting Clerk</c:v>
                </c:pt>
                <c:pt idx="9">
                  <c:v>Teaching Assistant</c:v>
                </c:pt>
                <c:pt idx="10">
                  <c:v>Sales Manager</c:v>
                </c:pt>
                <c:pt idx="11">
                  <c:v>Computer Support Specialist</c:v>
                </c:pt>
                <c:pt idx="12">
                  <c:v>Accountant</c:v>
                </c:pt>
                <c:pt idx="13">
                  <c:v>Financial Manager</c:v>
                </c:pt>
                <c:pt idx="14">
                  <c:v>Civil Engineer</c:v>
                </c:pt>
                <c:pt idx="15">
                  <c:v>Auditor</c:v>
                </c:pt>
                <c:pt idx="16">
                  <c:v>Marketing Manager</c:v>
                </c:pt>
                <c:pt idx="17">
                  <c:v>Care assistant</c:v>
                </c:pt>
                <c:pt idx="18">
                  <c:v>Labourer / Material Handler</c:v>
                </c:pt>
                <c:pt idx="19">
                  <c:v>Primary School Teacher</c:v>
                </c:pt>
                <c:pt idx="20">
                  <c:v>Data / Data Mining Analyst</c:v>
                </c:pt>
                <c:pt idx="21">
                  <c:v>Sales Representative</c:v>
                </c:pt>
                <c:pt idx="22">
                  <c:v>Sales Assistant</c:v>
                </c:pt>
                <c:pt idx="23">
                  <c:v>Production Worker</c:v>
                </c:pt>
                <c:pt idx="24">
                  <c:v>Construction Helper / Worker</c:v>
                </c:pt>
              </c:strCache>
            </c:strRef>
          </c:cat>
          <c:val>
            <c:numRef>
              <c:f>Report1_Data!$C$2:$C$26</c:f>
              <c:numCache>
                <c:formatCode>#,##0</c:formatCode>
                <c:ptCount val="25"/>
                <c:pt idx="0">
                  <c:v>119</c:v>
                </c:pt>
                <c:pt idx="1">
                  <c:v>112</c:v>
                </c:pt>
                <c:pt idx="2">
                  <c:v>107</c:v>
                </c:pt>
                <c:pt idx="3">
                  <c:v>95</c:v>
                </c:pt>
                <c:pt idx="4">
                  <c:v>91</c:v>
                </c:pt>
                <c:pt idx="5">
                  <c:v>85</c:v>
                </c:pt>
                <c:pt idx="6">
                  <c:v>82</c:v>
                </c:pt>
                <c:pt idx="7">
                  <c:v>77</c:v>
                </c:pt>
                <c:pt idx="8">
                  <c:v>68</c:v>
                </c:pt>
                <c:pt idx="9">
                  <c:v>66</c:v>
                </c:pt>
                <c:pt idx="10">
                  <c:v>66</c:v>
                </c:pt>
                <c:pt idx="11">
                  <c:v>60</c:v>
                </c:pt>
                <c:pt idx="12">
                  <c:v>58</c:v>
                </c:pt>
                <c:pt idx="13">
                  <c:v>57</c:v>
                </c:pt>
                <c:pt idx="14">
                  <c:v>48</c:v>
                </c:pt>
                <c:pt idx="15">
                  <c:v>47</c:v>
                </c:pt>
                <c:pt idx="16">
                  <c:v>46</c:v>
                </c:pt>
                <c:pt idx="17">
                  <c:v>46</c:v>
                </c:pt>
                <c:pt idx="18">
                  <c:v>45</c:v>
                </c:pt>
                <c:pt idx="19">
                  <c:v>42</c:v>
                </c:pt>
                <c:pt idx="20">
                  <c:v>42</c:v>
                </c:pt>
                <c:pt idx="21">
                  <c:v>41</c:v>
                </c:pt>
                <c:pt idx="22">
                  <c:v>41</c:v>
                </c:pt>
                <c:pt idx="23">
                  <c:v>38</c:v>
                </c:pt>
                <c:pt idx="2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D-4A08-B033-4A946F6BF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849544"/>
        <c:axId val="532858400"/>
      </c:barChart>
      <c:catAx>
        <c:axId val="532849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58400"/>
        <c:crosses val="autoZero"/>
        <c:auto val="1"/>
        <c:lblAlgn val="ctr"/>
        <c:lblOffset val="100"/>
        <c:noMultiLvlLbl val="0"/>
      </c:catAx>
      <c:valAx>
        <c:axId val="532858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849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Sheet1!$L$2:$L$29</c:f>
              <c:strCache>
                <c:ptCount val="28"/>
                <c:pt idx="0">
                  <c:v>Caregiver / Personal Care Aide</c:v>
                </c:pt>
                <c:pt idx="1">
                  <c:v>Labourer / Material Handler</c:v>
                </c:pt>
                <c:pt idx="2">
                  <c:v>Lawyer</c:v>
                </c:pt>
                <c:pt idx="3">
                  <c:v>Teaching Assistant</c:v>
                </c:pt>
                <c:pt idx="4">
                  <c:v>Warehouse / Inventory Associate</c:v>
                </c:pt>
                <c:pt idx="5">
                  <c:v>Care assistant</c:v>
                </c:pt>
                <c:pt idx="6">
                  <c:v>Auditor</c:v>
                </c:pt>
                <c:pt idx="7">
                  <c:v>Registered General Nurse (RGN)</c:v>
                </c:pt>
                <c:pt idx="8">
                  <c:v>General cleaner</c:v>
                </c:pt>
                <c:pt idx="9">
                  <c:v>Primary School Teacher</c:v>
                </c:pt>
                <c:pt idx="10">
                  <c:v>Accountant</c:v>
                </c:pt>
                <c:pt idx="11">
                  <c:v>Construction Helper / Worker</c:v>
                </c:pt>
                <c:pt idx="12">
                  <c:v>Nursing Assistant / Healthcare Assistant</c:v>
                </c:pt>
                <c:pt idx="13">
                  <c:v>Delivery Driver</c:v>
                </c:pt>
                <c:pt idx="14">
                  <c:v>Production Worker</c:v>
                </c:pt>
                <c:pt idx="15">
                  <c:v>HGV / LGV Class 2 Driver</c:v>
                </c:pt>
                <c:pt idx="16">
                  <c:v>Personal Financial Advisors</c:v>
                </c:pt>
                <c:pt idx="17">
                  <c:v>Electronics Engineer</c:v>
                </c:pt>
                <c:pt idx="18">
                  <c:v>Occupational Therapist</c:v>
                </c:pt>
                <c:pt idx="19">
                  <c:v>HGV / LGV Class 1 Driver</c:v>
                </c:pt>
                <c:pt idx="20">
                  <c:v>Scheduler / Operations Coordinator</c:v>
                </c:pt>
                <c:pt idx="21">
                  <c:v>Landscaping / Groundskeeping Worker</c:v>
                </c:pt>
                <c:pt idx="22">
                  <c:v>University Lecturer</c:v>
                </c:pt>
                <c:pt idx="23">
                  <c:v>Healthcare Manager</c:v>
                </c:pt>
                <c:pt idx="24">
                  <c:v>Property / Real Estate / Community Managers</c:v>
                </c:pt>
                <c:pt idx="25">
                  <c:v>Land Surveyors</c:v>
                </c:pt>
                <c:pt idx="26">
                  <c:v>Programme Manager</c:v>
                </c:pt>
                <c:pt idx="27">
                  <c:v>Nursery nurses, assistants and playworkers</c:v>
                </c:pt>
              </c:strCache>
            </c:strRef>
          </c:cat>
          <c:val>
            <c:numRef>
              <c:f>Sheet1!$M$2:$M$29</c:f>
              <c:numCache>
                <c:formatCode>#,##0</c:formatCode>
                <c:ptCount val="28"/>
                <c:pt idx="0">
                  <c:v>196</c:v>
                </c:pt>
                <c:pt idx="1">
                  <c:v>128</c:v>
                </c:pt>
                <c:pt idx="2">
                  <c:v>124</c:v>
                </c:pt>
                <c:pt idx="3">
                  <c:v>98</c:v>
                </c:pt>
                <c:pt idx="4">
                  <c:v>94</c:v>
                </c:pt>
                <c:pt idx="5">
                  <c:v>92</c:v>
                </c:pt>
                <c:pt idx="6">
                  <c:v>91</c:v>
                </c:pt>
                <c:pt idx="7">
                  <c:v>84</c:v>
                </c:pt>
                <c:pt idx="8">
                  <c:v>83</c:v>
                </c:pt>
                <c:pt idx="9">
                  <c:v>82</c:v>
                </c:pt>
                <c:pt idx="10">
                  <c:v>65</c:v>
                </c:pt>
                <c:pt idx="11">
                  <c:v>63</c:v>
                </c:pt>
                <c:pt idx="12">
                  <c:v>51</c:v>
                </c:pt>
                <c:pt idx="13">
                  <c:v>49</c:v>
                </c:pt>
                <c:pt idx="14">
                  <c:v>47</c:v>
                </c:pt>
                <c:pt idx="15">
                  <c:v>47</c:v>
                </c:pt>
                <c:pt idx="16">
                  <c:v>44</c:v>
                </c:pt>
                <c:pt idx="17">
                  <c:v>39</c:v>
                </c:pt>
                <c:pt idx="18">
                  <c:v>37</c:v>
                </c:pt>
                <c:pt idx="19">
                  <c:v>35</c:v>
                </c:pt>
                <c:pt idx="20">
                  <c:v>34</c:v>
                </c:pt>
                <c:pt idx="21">
                  <c:v>34</c:v>
                </c:pt>
                <c:pt idx="22">
                  <c:v>33</c:v>
                </c:pt>
                <c:pt idx="23">
                  <c:v>33</c:v>
                </c:pt>
                <c:pt idx="24">
                  <c:v>33</c:v>
                </c:pt>
                <c:pt idx="25">
                  <c:v>33</c:v>
                </c:pt>
                <c:pt idx="26">
                  <c:v>31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F-4D3D-9A7D-6140E0F37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780399"/>
        <c:axId val="1422781231"/>
      </c:barChart>
      <c:catAx>
        <c:axId val="14227803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1231"/>
        <c:crosses val="autoZero"/>
        <c:auto val="1"/>
        <c:lblAlgn val="ctr"/>
        <c:lblOffset val="100"/>
        <c:noMultiLvlLbl val="0"/>
      </c:catAx>
      <c:valAx>
        <c:axId val="1422781231"/>
        <c:scaling>
          <c:orientation val="minMax"/>
          <c:max val="25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Sheet1!$O$27:$O$54</c:f>
              <c:strCache>
                <c:ptCount val="28"/>
                <c:pt idx="0">
                  <c:v>Chef</c:v>
                </c:pt>
                <c:pt idx="1">
                  <c:v>Credit Analyst / Authoriser</c:v>
                </c:pt>
                <c:pt idx="2">
                  <c:v>Computer Support Specialist</c:v>
                </c:pt>
                <c:pt idx="3">
                  <c:v>Office / Administrative Assistant</c:v>
                </c:pt>
                <c:pt idx="4">
                  <c:v>Operations Manager</c:v>
                </c:pt>
                <c:pt idx="5">
                  <c:v>Procurement Manager</c:v>
                </c:pt>
                <c:pt idx="6">
                  <c:v>Human Resources / Labour Relations Specialist</c:v>
                </c:pt>
                <c:pt idx="7">
                  <c:v>Sales Representative</c:v>
                </c:pt>
                <c:pt idx="8">
                  <c:v>Automotive Service Technician / Mechanic</c:v>
                </c:pt>
                <c:pt idx="9">
                  <c:v>Account Manager / Representative</c:v>
                </c:pt>
                <c:pt idx="10">
                  <c:v>Web Developer</c:v>
                </c:pt>
                <c:pt idx="11">
                  <c:v>Validation Engineer</c:v>
                </c:pt>
                <c:pt idx="12">
                  <c:v>Marketing Representative</c:v>
                </c:pt>
                <c:pt idx="13">
                  <c:v>Nanny / Babysitter</c:v>
                </c:pt>
                <c:pt idx="14">
                  <c:v>Mechanical Engineer</c:v>
                </c:pt>
                <c:pt idx="15">
                  <c:v>Food Service Team Member</c:v>
                </c:pt>
                <c:pt idx="16">
                  <c:v>Graphic Designer / Desktop Publisher</c:v>
                </c:pt>
                <c:pt idx="17">
                  <c:v>Waiter / Waitress</c:v>
                </c:pt>
                <c:pt idx="18">
                  <c:v>Sales Manager</c:v>
                </c:pt>
                <c:pt idx="19">
                  <c:v>Systems Analyst</c:v>
                </c:pt>
                <c:pt idx="20">
                  <c:v>Customer Service Representative</c:v>
                </c:pt>
                <c:pt idx="21">
                  <c:v>Veterinarian</c:v>
                </c:pt>
                <c:pt idx="22">
                  <c:v>Receptionist</c:v>
                </c:pt>
                <c:pt idx="23">
                  <c:v>Maid / Housekeeping Staff</c:v>
                </c:pt>
                <c:pt idx="24">
                  <c:v>Primary and Secondary School Headteacher</c:v>
                </c:pt>
                <c:pt idx="25">
                  <c:v>Market Research Analyst</c:v>
                </c:pt>
                <c:pt idx="26">
                  <c:v>Computer Programmer</c:v>
                </c:pt>
                <c:pt idx="27">
                  <c:v>Restaurant / Food Service Manager</c:v>
                </c:pt>
              </c:strCache>
            </c:strRef>
          </c:cat>
          <c:val>
            <c:numRef>
              <c:f>Sheet1!$P$27:$P$54</c:f>
              <c:numCache>
                <c:formatCode>#,##0</c:formatCode>
                <c:ptCount val="28"/>
                <c:pt idx="0">
                  <c:v>-110</c:v>
                </c:pt>
                <c:pt idx="1">
                  <c:v>-59</c:v>
                </c:pt>
                <c:pt idx="2">
                  <c:v>-50</c:v>
                </c:pt>
                <c:pt idx="3">
                  <c:v>-47</c:v>
                </c:pt>
                <c:pt idx="4">
                  <c:v>-40</c:v>
                </c:pt>
                <c:pt idx="5">
                  <c:v>-39</c:v>
                </c:pt>
                <c:pt idx="6">
                  <c:v>-34</c:v>
                </c:pt>
                <c:pt idx="7">
                  <c:v>-33</c:v>
                </c:pt>
                <c:pt idx="8">
                  <c:v>-30</c:v>
                </c:pt>
                <c:pt idx="9">
                  <c:v>-26</c:v>
                </c:pt>
                <c:pt idx="10">
                  <c:v>-22</c:v>
                </c:pt>
                <c:pt idx="11">
                  <c:v>-22</c:v>
                </c:pt>
                <c:pt idx="12">
                  <c:v>-21</c:v>
                </c:pt>
                <c:pt idx="13">
                  <c:v>-21</c:v>
                </c:pt>
                <c:pt idx="14">
                  <c:v>-20</c:v>
                </c:pt>
                <c:pt idx="15">
                  <c:v>-20</c:v>
                </c:pt>
                <c:pt idx="16">
                  <c:v>-20</c:v>
                </c:pt>
                <c:pt idx="17">
                  <c:v>-19</c:v>
                </c:pt>
                <c:pt idx="18">
                  <c:v>-18</c:v>
                </c:pt>
                <c:pt idx="19">
                  <c:v>-18</c:v>
                </c:pt>
                <c:pt idx="20">
                  <c:v>-17</c:v>
                </c:pt>
                <c:pt idx="21">
                  <c:v>-16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2-46C3-B646-1D81CA76E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804111"/>
        <c:axId val="1422813679"/>
      </c:barChart>
      <c:catAx>
        <c:axId val="14228041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13679"/>
        <c:crosses val="autoZero"/>
        <c:auto val="1"/>
        <c:lblAlgn val="ctr"/>
        <c:lblOffset val="100"/>
        <c:noMultiLvlLbl val="0"/>
      </c:catAx>
      <c:valAx>
        <c:axId val="142281367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04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Buckinghamshire Healthcare Trust</c:v>
                </c:pt>
                <c:pt idx="3">
                  <c:v>Danaher Corporation</c:v>
                </c:pt>
                <c:pt idx="4">
                  <c:v>Johnson &amp; Johnson</c:v>
                </c:pt>
                <c:pt idx="5">
                  <c:v>Softcat Plc</c:v>
                </c:pt>
                <c:pt idx="6">
                  <c:v>Cera Care</c:v>
                </c:pt>
                <c:pt idx="7">
                  <c:v>Dunbar Education</c:v>
                </c:pt>
                <c:pt idx="8">
                  <c:v>The Fremantle Trust</c:v>
                </c:pt>
                <c:pt idx="9">
                  <c:v>Buckinghamshire New University</c:v>
                </c:pt>
                <c:pt idx="10">
                  <c:v>Checkatrade Limited</c:v>
                </c:pt>
                <c:pt idx="11">
                  <c:v>Aggregator Network</c:v>
                </c:pt>
                <c:pt idx="12">
                  <c:v>Focusrite Audio Engineering Limited</c:v>
                </c:pt>
                <c:pt idx="13">
                  <c:v>Buckinghamshire College Group</c:v>
                </c:pt>
                <c:pt idx="14">
                  <c:v>Royal Air Force</c:v>
                </c:pt>
                <c:pt idx="15">
                  <c:v>Mccormick</c:v>
                </c:pt>
                <c:pt idx="16">
                  <c:v>Biffa</c:v>
                </c:pt>
                <c:pt idx="17">
                  <c:v>Walgreens Boots Alliance</c:v>
                </c:pt>
                <c:pt idx="18">
                  <c:v>Paradigm Housing Group</c:v>
                </c:pt>
                <c:pt idx="19">
                  <c:v>JandJ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558</c:v>
                </c:pt>
                <c:pt idx="1">
                  <c:v>324</c:v>
                </c:pt>
                <c:pt idx="2">
                  <c:v>99</c:v>
                </c:pt>
                <c:pt idx="3">
                  <c:v>96</c:v>
                </c:pt>
                <c:pt idx="4">
                  <c:v>89</c:v>
                </c:pt>
                <c:pt idx="5">
                  <c:v>72</c:v>
                </c:pt>
                <c:pt idx="6">
                  <c:v>62</c:v>
                </c:pt>
                <c:pt idx="7">
                  <c:v>58</c:v>
                </c:pt>
                <c:pt idx="8">
                  <c:v>46</c:v>
                </c:pt>
                <c:pt idx="9">
                  <c:v>44</c:v>
                </c:pt>
                <c:pt idx="10">
                  <c:v>42</c:v>
                </c:pt>
                <c:pt idx="11">
                  <c:v>41</c:v>
                </c:pt>
                <c:pt idx="12">
                  <c:v>40</c:v>
                </c:pt>
                <c:pt idx="13">
                  <c:v>30</c:v>
                </c:pt>
                <c:pt idx="14">
                  <c:v>28</c:v>
                </c:pt>
                <c:pt idx="15">
                  <c:v>28</c:v>
                </c:pt>
                <c:pt idx="16">
                  <c:v>27</c:v>
                </c:pt>
                <c:pt idx="17">
                  <c:v>26</c:v>
                </c:pt>
                <c:pt idx="18">
                  <c:v>24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9-4E3B-8BBE-0F6E1359C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4202144"/>
        <c:axId val="544193616"/>
      </c:barChart>
      <c:catAx>
        <c:axId val="544202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4193616"/>
        <c:crosses val="autoZero"/>
        <c:auto val="1"/>
        <c:lblAlgn val="ctr"/>
        <c:lblOffset val="100"/>
        <c:noMultiLvlLbl val="0"/>
      </c:catAx>
      <c:valAx>
        <c:axId val="544193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4420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Q4 2020 than Q4 2019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855A7736-A5F3-4F78-9274-054D24331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314644"/>
              </p:ext>
            </p:extLst>
          </p:nvPr>
        </p:nvGraphicFramePr>
        <p:xfrm>
          <a:off x="183273" y="1178351"/>
          <a:ext cx="8777454" cy="49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programmers,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and Quarter 4 (Oct-Dec).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‘building effective relationships’ skills (11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skills in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12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AD541C-9B90-4F3A-80A0-F17CF996CFD9}"/>
              </a:ext>
            </a:extLst>
          </p:cNvPr>
          <p:cNvGrpSpPr/>
          <p:nvPr/>
        </p:nvGrpSpPr>
        <p:grpSpPr>
          <a:xfrm>
            <a:off x="3905281" y="1776944"/>
            <a:ext cx="5165131" cy="3537420"/>
            <a:chOff x="3905281" y="1776944"/>
            <a:chExt cx="5165131" cy="353742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51BBBF-E611-45D9-8D5C-EC42F3FEA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281" y="2168165"/>
              <a:ext cx="5165131" cy="314619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C29DBB1-95CB-4C58-9CB6-1FF35D1811D4}"/>
                </a:ext>
              </a:extLst>
            </p:cNvPr>
            <p:cNvSpPr txBox="1"/>
            <p:nvPr/>
          </p:nvSpPr>
          <p:spPr>
            <a:xfrm>
              <a:off x="4336330" y="1776945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0F768C-4E47-43CF-9A80-21E3FC2503B5}"/>
                </a:ext>
              </a:extLst>
            </p:cNvPr>
            <p:cNvSpPr txBox="1"/>
            <p:nvPr/>
          </p:nvSpPr>
          <p:spPr>
            <a:xfrm>
              <a:off x="7967221" y="1776944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and Quarter 4 (Oct-Dec).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significant increase in demand for ‘working with patient and/or condition: mental health’ (27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‘teaching’ (3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‘KPIs (8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‘customer contact’ (9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skills.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F36530-D958-45C3-9005-ACADF6637253}"/>
              </a:ext>
            </a:extLst>
          </p:cNvPr>
          <p:cNvGrpSpPr/>
          <p:nvPr/>
        </p:nvGrpSpPr>
        <p:grpSpPr>
          <a:xfrm>
            <a:off x="3271102" y="1337820"/>
            <a:ext cx="5872898" cy="4339803"/>
            <a:chOff x="3271102" y="1337820"/>
            <a:chExt cx="5872898" cy="433980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C62FF5B-E9C4-4E62-9D52-ACD7E823B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1102" y="1754208"/>
              <a:ext cx="5872898" cy="392341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04FCAD-5ABB-40E4-9639-089F6CAC3D4E}"/>
                </a:ext>
              </a:extLst>
            </p:cNvPr>
            <p:cNvSpPr txBox="1"/>
            <p:nvPr/>
          </p:nvSpPr>
          <p:spPr>
            <a:xfrm>
              <a:off x="4166648" y="1342476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DE8C59A-3900-4E2B-A73A-CC15266C6FAF}"/>
                </a:ext>
              </a:extLst>
            </p:cNvPr>
            <p:cNvSpPr txBox="1"/>
            <p:nvPr/>
          </p:nvSpPr>
          <p:spPr>
            <a:xfrm>
              <a:off x="7876096" y="1337820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February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Skills for programming language Microsoft C# are declining, both nationally and globally.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07162"/>
              </p:ext>
            </p:extLst>
          </p:nvPr>
        </p:nvGraphicFramePr>
        <p:xfrm>
          <a:off x="4714042" y="1784682"/>
          <a:ext cx="4272380" cy="3090314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AutoCAD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C#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Dec 2020 to Feb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6E86F39-ED10-4E38-B607-FE9C71EEF5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428581"/>
              </p:ext>
            </p:extLst>
          </p:nvPr>
        </p:nvGraphicFramePr>
        <p:xfrm>
          <a:off x="4392997" y="1466715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750163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909254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October, the number of job postings returned to pre-pandemic levels.</a:t>
            </a:r>
            <a:endParaRPr lang="en-GB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2021, however the number of job postings are lower compared to the start of 2020.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71583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February 2021 are lower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comparatively lower decrease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192270"/>
              </p:ext>
            </p:extLst>
          </p:nvPr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19-Feb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20-Feb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19,180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15,180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11,720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11,450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3,970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3,410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3,800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3,750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53,570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47,560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-6,010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1,105,080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926,090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-178,990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5,536,230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4,757,990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-778,240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February 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3F5BEEB-4F54-4401-872D-2054C3B2F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58545"/>
              </p:ext>
            </p:extLst>
          </p:nvPr>
        </p:nvGraphicFramePr>
        <p:xfrm>
          <a:off x="505800" y="1417638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Q4 2020 than Q4 2019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6AB5DA7-937D-49E7-95F0-40E8CC48A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992911"/>
              </p:ext>
            </p:extLst>
          </p:nvPr>
        </p:nvGraphicFramePr>
        <p:xfrm>
          <a:off x="188537" y="1064911"/>
          <a:ext cx="8624723" cy="495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Health and social care roles (care in particular)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Some construction 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0" ma:contentTypeDescription="Create a new document." ma:contentTypeScope="" ma:versionID="10c832296571daf3b65f62d0896ba2f8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6cd503fbd924ea8a6fa829b036ad56b2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T6W7HYUETC4M-6132631-292713</_dlc_DocId>
    <_dlc_DocIdUrl xmlns="bdacb442-bfc7-44df-9acc-2a4df8c8cb38">
      <Url>https://bucksbusinessfirst.sharepoint.com/sites/btvlep/_layouts/15/DocIdRedir.aspx?ID=T6W7HYUETC4M-6132631-292713</Url>
      <Description>T6W7HYUETC4M-6132631-292713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5A4DF-743C-4F16-A275-31B6775EE69F}"/>
</file>

<file path=customXml/itemProps3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B2F3285-AA59-4174-A8FD-54169FFA5B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1376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Q4 2020 than Q4 2019</vt:lpstr>
      <vt:lpstr>Reduced demand: occupations with fewer job postings in Bucks in Q4 2020 than Q4 2019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Richard Burton</cp:lastModifiedBy>
  <cp:revision>15</cp:revision>
  <dcterms:created xsi:type="dcterms:W3CDTF">2020-01-06T14:48:21Z</dcterms:created>
  <dcterms:modified xsi:type="dcterms:W3CDTF">2021-03-23T15:20:40Z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043deae8-ceb0-41dd-907e-d58ac41f2857</vt:lpwstr>
  </property>
</Properties>
</file>