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hart4.xml" ContentType="application/vnd.openxmlformats-officedocument.drawingml.chart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olors4.xml" ContentType="application/vnd.ms-office.chartcolorstyl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1"/>
  </p:notesMasterIdLst>
  <p:sldIdLst>
    <p:sldId id="256" r:id="rId5"/>
    <p:sldId id="258" r:id="rId6"/>
    <p:sldId id="259" r:id="rId7"/>
    <p:sldId id="274" r:id="rId8"/>
    <p:sldId id="260" r:id="rId9"/>
    <p:sldId id="261" r:id="rId10"/>
    <p:sldId id="262" r:id="rId11"/>
    <p:sldId id="263" r:id="rId12"/>
    <p:sldId id="265" r:id="rId13"/>
    <p:sldId id="271" r:id="rId14"/>
    <p:sldId id="272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Perkins" initials="CP" lastIdx="3" clrIdx="0">
    <p:extLst>
      <p:ext uri="{19B8F6BF-5375-455C-9EA6-DF929625EA0E}">
        <p15:presenceInfo xmlns:p15="http://schemas.microsoft.com/office/powerpoint/2012/main" userId="S::Caroline.Perkins@buckslep.co.uk::b8f2e569-4c81-4f9d-96cf-9b35a10b63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EFF3C-3D11-4EE7-8EEC-843B3FF9CB84}" v="7" dt="2021-06-14T15:12:29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9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4%20selected)%20(7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Custom%20Report%20(5%20selected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Moorhouse\Downloads\Employers%20(5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Sheet1!$D$2</c:f>
              <c:strCache>
                <c:ptCount val="1"/>
                <c:pt idx="0">
                  <c:v>Buckinghamshire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Sheet1!$B$3:$B$19</c:f>
              <c:strCache>
                <c:ptCount val="17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  <c:pt idx="15">
                  <c:v>April 2021</c:v>
                </c:pt>
                <c:pt idx="16">
                  <c:v>May 2021</c:v>
                </c:pt>
              </c:strCache>
            </c:strRef>
          </c:cat>
          <c:val>
            <c:numRef>
              <c:f>Sheet1!$D$3:$D$19</c:f>
              <c:numCache>
                <c:formatCode>_-* #,##0_-;\-* #,##0_-;_-* "-"??_-;_-@_-</c:formatCode>
                <c:ptCount val="17"/>
                <c:pt idx="0">
                  <c:v>6045</c:v>
                </c:pt>
                <c:pt idx="1">
                  <c:v>4977</c:v>
                </c:pt>
                <c:pt idx="2">
                  <c:v>4757</c:v>
                </c:pt>
                <c:pt idx="3">
                  <c:v>2392</c:v>
                </c:pt>
                <c:pt idx="4">
                  <c:v>2525</c:v>
                </c:pt>
                <c:pt idx="5">
                  <c:v>2743</c:v>
                </c:pt>
                <c:pt idx="6">
                  <c:v>3302</c:v>
                </c:pt>
                <c:pt idx="7">
                  <c:v>3678</c:v>
                </c:pt>
                <c:pt idx="8">
                  <c:v>4422</c:v>
                </c:pt>
                <c:pt idx="9">
                  <c:v>5472</c:v>
                </c:pt>
                <c:pt idx="10">
                  <c:v>4912</c:v>
                </c:pt>
                <c:pt idx="11">
                  <c:v>4041</c:v>
                </c:pt>
                <c:pt idx="12">
                  <c:v>4506</c:v>
                </c:pt>
                <c:pt idx="13">
                  <c:v>4491</c:v>
                </c:pt>
                <c:pt idx="14">
                  <c:v>5298</c:v>
                </c:pt>
                <c:pt idx="15">
                  <c:v>5809</c:v>
                </c:pt>
                <c:pt idx="16">
                  <c:v>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830014271"/>
        <c:axId val="199358975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Sheet1!$B$3:$B$19</c:f>
              <c:strCache>
                <c:ptCount val="17"/>
                <c:pt idx="0">
                  <c:v>January 2020</c:v>
                </c:pt>
                <c:pt idx="1">
                  <c:v>February 2020</c:v>
                </c:pt>
                <c:pt idx="2">
                  <c:v>March 2020</c:v>
                </c:pt>
                <c:pt idx="3">
                  <c:v>April 2020</c:v>
                </c:pt>
                <c:pt idx="4">
                  <c:v>May 2020</c:v>
                </c:pt>
                <c:pt idx="5">
                  <c:v>June 2020</c:v>
                </c:pt>
                <c:pt idx="6">
                  <c:v>July 2020</c:v>
                </c:pt>
                <c:pt idx="7">
                  <c:v>August 2020</c:v>
                </c:pt>
                <c:pt idx="8">
                  <c:v>September 2020</c:v>
                </c:pt>
                <c:pt idx="9">
                  <c:v>October 2020</c:v>
                </c:pt>
                <c:pt idx="10">
                  <c:v>November 2020</c:v>
                </c:pt>
                <c:pt idx="11">
                  <c:v>December 2020</c:v>
                </c:pt>
                <c:pt idx="12">
                  <c:v>January 2021</c:v>
                </c:pt>
                <c:pt idx="13">
                  <c:v>February 2021</c:v>
                </c:pt>
                <c:pt idx="14">
                  <c:v>March 2021</c:v>
                </c:pt>
                <c:pt idx="15">
                  <c:v>April 2021</c:v>
                </c:pt>
                <c:pt idx="16">
                  <c:v>May 2021</c:v>
                </c:pt>
              </c:strCache>
            </c:strRef>
          </c:cat>
          <c:val>
            <c:numRef>
              <c:f>Sheet1!$C$3:$C$19</c:f>
              <c:numCache>
                <c:formatCode>_-* #,##0_-;\-* #,##0_-;_-* "-"??_-;_-@_-</c:formatCode>
                <c:ptCount val="17"/>
                <c:pt idx="0">
                  <c:v>594923</c:v>
                </c:pt>
                <c:pt idx="1">
                  <c:v>511109</c:v>
                </c:pt>
                <c:pt idx="2">
                  <c:v>470323</c:v>
                </c:pt>
                <c:pt idx="3">
                  <c:v>224896</c:v>
                </c:pt>
                <c:pt idx="4">
                  <c:v>265619</c:v>
                </c:pt>
                <c:pt idx="5">
                  <c:v>294626</c:v>
                </c:pt>
                <c:pt idx="6">
                  <c:v>333439</c:v>
                </c:pt>
                <c:pt idx="7">
                  <c:v>388245</c:v>
                </c:pt>
                <c:pt idx="8">
                  <c:v>434870</c:v>
                </c:pt>
                <c:pt idx="9">
                  <c:v>510893</c:v>
                </c:pt>
                <c:pt idx="10">
                  <c:v>447907</c:v>
                </c:pt>
                <c:pt idx="11">
                  <c:v>442473</c:v>
                </c:pt>
                <c:pt idx="12">
                  <c:v>453654</c:v>
                </c:pt>
                <c:pt idx="13">
                  <c:v>449169</c:v>
                </c:pt>
                <c:pt idx="14">
                  <c:v>531470</c:v>
                </c:pt>
                <c:pt idx="15" formatCode="#,##0">
                  <c:v>536030</c:v>
                </c:pt>
                <c:pt idx="16">
                  <c:v>576234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D9-46E1-96BA-FBB2AED2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9"/>
        <c:overlap val="-6"/>
        <c:axId val="155568287"/>
        <c:axId val="199353567"/>
      </c:barChart>
      <c:catAx>
        <c:axId val="83001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58975"/>
        <c:crosses val="autoZero"/>
        <c:auto val="1"/>
        <c:lblAlgn val="ctr"/>
        <c:lblOffset val="100"/>
        <c:noMultiLvlLbl val="0"/>
      </c:catAx>
      <c:valAx>
        <c:axId val="1993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014271"/>
        <c:crosses val="autoZero"/>
        <c:crossBetween val="between"/>
      </c:valAx>
      <c:valAx>
        <c:axId val="19935356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8287"/>
        <c:crosses val="max"/>
        <c:crossBetween val="between"/>
      </c:valAx>
      <c:catAx>
        <c:axId val="155568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535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371245261009"/>
          <c:y val="8.2654674817270929E-2"/>
          <c:w val="0.32170846699718092"/>
          <c:h val="6.4311396270804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Data!$E$85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Data!$E$86:$E$97</c:f>
              <c:numCache>
                <c:formatCode>_-* #,##0_-;\-* #,##0_-;_-* "-"??_-;_-@_-</c:formatCode>
                <c:ptCount val="12"/>
                <c:pt idx="0">
                  <c:v>5780</c:v>
                </c:pt>
                <c:pt idx="1">
                  <c:v>5375</c:v>
                </c:pt>
                <c:pt idx="2">
                  <c:v>4777</c:v>
                </c:pt>
                <c:pt idx="3">
                  <c:v>3779</c:v>
                </c:pt>
                <c:pt idx="4">
                  <c:v>4315</c:v>
                </c:pt>
                <c:pt idx="5">
                  <c:v>3749</c:v>
                </c:pt>
                <c:pt idx="6" formatCode="#,##0">
                  <c:v>4469</c:v>
                </c:pt>
                <c:pt idx="7">
                  <c:v>4724</c:v>
                </c:pt>
                <c:pt idx="8">
                  <c:v>3917</c:v>
                </c:pt>
                <c:pt idx="9">
                  <c:v>4339</c:v>
                </c:pt>
                <c:pt idx="10">
                  <c:v>5126</c:v>
                </c:pt>
                <c:pt idx="11">
                  <c:v>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5F4-B043-3B7D60201D77}"/>
            </c:ext>
          </c:extLst>
        </c:ser>
        <c:ser>
          <c:idx val="1"/>
          <c:order val="1"/>
          <c:tx>
            <c:strRef>
              <c:f>Data!$F$85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6965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Data!$F$86:$F$97</c:f>
              <c:numCache>
                <c:formatCode>_-* #,##0_-;\-* #,##0_-;_-* "-"??_-;_-@_-</c:formatCode>
                <c:ptCount val="12"/>
                <c:pt idx="0">
                  <c:v>6045</c:v>
                </c:pt>
                <c:pt idx="1">
                  <c:v>4977</c:v>
                </c:pt>
                <c:pt idx="2">
                  <c:v>4757</c:v>
                </c:pt>
                <c:pt idx="3">
                  <c:v>2392</c:v>
                </c:pt>
                <c:pt idx="4">
                  <c:v>2525</c:v>
                </c:pt>
                <c:pt idx="5">
                  <c:v>2743</c:v>
                </c:pt>
                <c:pt idx="6">
                  <c:v>3302</c:v>
                </c:pt>
                <c:pt idx="7">
                  <c:v>3678</c:v>
                </c:pt>
                <c:pt idx="8">
                  <c:v>4422</c:v>
                </c:pt>
                <c:pt idx="9">
                  <c:v>5472</c:v>
                </c:pt>
                <c:pt idx="10">
                  <c:v>4912</c:v>
                </c:pt>
                <c:pt idx="11">
                  <c:v>4041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5F4-B043-3B7D60201D77}"/>
            </c:ext>
          </c:extLst>
        </c:ser>
        <c:ser>
          <c:idx val="2"/>
          <c:order val="2"/>
          <c:tx>
            <c:strRef>
              <c:f>Data!$G$85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9FE3"/>
            </a:solidFill>
            <a:ln>
              <a:noFill/>
            </a:ln>
            <a:effectLst/>
          </c:spPr>
          <c:invertIfNegative val="0"/>
          <c:cat>
            <c:strRef>
              <c:f>Data!$D$86:$D$97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Data!$G$86:$G$97</c:f>
              <c:numCache>
                <c:formatCode>#,##0</c:formatCode>
                <c:ptCount val="12"/>
                <c:pt idx="0">
                  <c:v>4506</c:v>
                </c:pt>
                <c:pt idx="1">
                  <c:v>4491</c:v>
                </c:pt>
                <c:pt idx="2">
                  <c:v>5298</c:v>
                </c:pt>
                <c:pt idx="3">
                  <c:v>5809</c:v>
                </c:pt>
                <c:pt idx="4">
                  <c:v>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C-4F8A-BF88-D7CDE2D3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92576"/>
        <c:axId val="1903776560"/>
      </c:barChart>
      <c:catAx>
        <c:axId val="4106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776560"/>
        <c:crosses val="autoZero"/>
        <c:auto val="1"/>
        <c:lblAlgn val="ctr"/>
        <c:lblOffset val="100"/>
        <c:noMultiLvlLbl val="0"/>
      </c:catAx>
      <c:valAx>
        <c:axId val="19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8080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Report1_Data!$B$2:$B$26</c:f>
              <c:strCache>
                <c:ptCount val="25"/>
                <c:pt idx="0">
                  <c:v>Customer Service Representative</c:v>
                </c:pt>
                <c:pt idx="1">
                  <c:v>Office / Administrative Assistant</c:v>
                </c:pt>
                <c:pt idx="2">
                  <c:v>Software Developer / Engineer</c:v>
                </c:pt>
                <c:pt idx="3">
                  <c:v>Project Manager</c:v>
                </c:pt>
                <c:pt idx="4">
                  <c:v>Account Manager / Representative</c:v>
                </c:pt>
                <c:pt idx="5">
                  <c:v>Registered General Nurse (RGN)</c:v>
                </c:pt>
                <c:pt idx="6">
                  <c:v>Labourer / Material Handler</c:v>
                </c:pt>
                <c:pt idx="7">
                  <c:v>Accountant</c:v>
                </c:pt>
                <c:pt idx="8">
                  <c:v>Caregiver / Personal Care Aide</c:v>
                </c:pt>
                <c:pt idx="9">
                  <c:v>Primary School Teacher</c:v>
                </c:pt>
                <c:pt idx="10">
                  <c:v>Teaching Assistant</c:v>
                </c:pt>
                <c:pt idx="11">
                  <c:v>Lawyer</c:v>
                </c:pt>
                <c:pt idx="12">
                  <c:v>Sales Manager</c:v>
                </c:pt>
                <c:pt idx="13">
                  <c:v>Computer Support Specialist</c:v>
                </c:pt>
                <c:pt idx="14">
                  <c:v>Chef</c:v>
                </c:pt>
                <c:pt idx="15">
                  <c:v>Marketing Manager</c:v>
                </c:pt>
                <c:pt idx="16">
                  <c:v>Bookkeeper / Accounting Clerk</c:v>
                </c:pt>
                <c:pt idx="17">
                  <c:v>Sales Representative</c:v>
                </c:pt>
                <c:pt idx="18">
                  <c:v>Tutor</c:v>
                </c:pt>
                <c:pt idx="19">
                  <c:v>Financial Manager</c:v>
                </c:pt>
                <c:pt idx="20">
                  <c:v>Production Worker</c:v>
                </c:pt>
                <c:pt idx="21">
                  <c:v>Care assistant</c:v>
                </c:pt>
                <c:pt idx="22">
                  <c:v>Utilities Technician</c:v>
                </c:pt>
                <c:pt idx="23">
                  <c:v>Civil Engineer</c:v>
                </c:pt>
                <c:pt idx="24">
                  <c:v>HGV / LGV Class 2 Driver</c:v>
                </c:pt>
              </c:strCache>
            </c:strRef>
          </c:cat>
          <c:val>
            <c:numRef>
              <c:f>Report1_Data!$C$2:$C$26</c:f>
              <c:numCache>
                <c:formatCode>#,##0</c:formatCode>
                <c:ptCount val="25"/>
                <c:pt idx="0">
                  <c:v>165</c:v>
                </c:pt>
                <c:pt idx="1">
                  <c:v>148</c:v>
                </c:pt>
                <c:pt idx="2">
                  <c:v>147</c:v>
                </c:pt>
                <c:pt idx="3">
                  <c:v>143</c:v>
                </c:pt>
                <c:pt idx="4">
                  <c:v>137</c:v>
                </c:pt>
                <c:pt idx="5">
                  <c:v>127</c:v>
                </c:pt>
                <c:pt idx="6">
                  <c:v>108</c:v>
                </c:pt>
                <c:pt idx="7">
                  <c:v>108</c:v>
                </c:pt>
                <c:pt idx="8">
                  <c:v>95</c:v>
                </c:pt>
                <c:pt idx="9">
                  <c:v>87</c:v>
                </c:pt>
                <c:pt idx="10">
                  <c:v>79</c:v>
                </c:pt>
                <c:pt idx="11">
                  <c:v>73</c:v>
                </c:pt>
                <c:pt idx="12">
                  <c:v>71</c:v>
                </c:pt>
                <c:pt idx="13">
                  <c:v>70</c:v>
                </c:pt>
                <c:pt idx="14">
                  <c:v>68</c:v>
                </c:pt>
                <c:pt idx="15">
                  <c:v>66</c:v>
                </c:pt>
                <c:pt idx="16">
                  <c:v>66</c:v>
                </c:pt>
                <c:pt idx="17">
                  <c:v>65</c:v>
                </c:pt>
                <c:pt idx="18">
                  <c:v>63</c:v>
                </c:pt>
                <c:pt idx="19">
                  <c:v>60</c:v>
                </c:pt>
                <c:pt idx="20">
                  <c:v>55</c:v>
                </c:pt>
                <c:pt idx="21">
                  <c:v>54</c:v>
                </c:pt>
                <c:pt idx="22">
                  <c:v>50</c:v>
                </c:pt>
                <c:pt idx="23">
                  <c:v>50</c:v>
                </c:pt>
                <c:pt idx="2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A-45FB-B21A-764958A3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4497192"/>
        <c:axId val="624497848"/>
      </c:barChart>
      <c:catAx>
        <c:axId val="624497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497848"/>
        <c:crosses val="autoZero"/>
        <c:auto val="1"/>
        <c:lblAlgn val="ctr"/>
        <c:lblOffset val="100"/>
        <c:noMultiLvlLbl val="0"/>
      </c:catAx>
      <c:valAx>
        <c:axId val="6244978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49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Report1_Data!$M$7:$M$31</c:f>
              <c:strCache>
                <c:ptCount val="25"/>
                <c:pt idx="0">
                  <c:v>Lawyer</c:v>
                </c:pt>
                <c:pt idx="1">
                  <c:v>Construction Helper / Worker</c:v>
                </c:pt>
                <c:pt idx="2">
                  <c:v>Civil Engineer</c:v>
                </c:pt>
                <c:pt idx="3">
                  <c:v>General cleaner</c:v>
                </c:pt>
                <c:pt idx="4">
                  <c:v>Production Worker</c:v>
                </c:pt>
                <c:pt idx="5">
                  <c:v>Auditor</c:v>
                </c:pt>
                <c:pt idx="6">
                  <c:v>Quantity surveyors</c:v>
                </c:pt>
                <c:pt idx="7">
                  <c:v>Electrician</c:v>
                </c:pt>
                <c:pt idx="8">
                  <c:v>HGV / LGV Class 1 Driver</c:v>
                </c:pt>
                <c:pt idx="9">
                  <c:v>Landscaping / Groundskeeping Worker</c:v>
                </c:pt>
                <c:pt idx="10">
                  <c:v>Delivery Driver</c:v>
                </c:pt>
                <c:pt idx="11">
                  <c:v>Industrial Engineer</c:v>
                </c:pt>
                <c:pt idx="12">
                  <c:v>Construction Manager</c:v>
                </c:pt>
                <c:pt idx="13">
                  <c:v>Information Security Engineer / Analyst</c:v>
                </c:pt>
                <c:pt idx="14">
                  <c:v>Property / Real Estate / Community Managers</c:v>
                </c:pt>
                <c:pt idx="15">
                  <c:v>Real Estate Agent / Broker</c:v>
                </c:pt>
                <c:pt idx="16">
                  <c:v>Researcher / Research Associate</c:v>
                </c:pt>
                <c:pt idx="17">
                  <c:v>IT Project Manager</c:v>
                </c:pt>
                <c:pt idx="18">
                  <c:v>Veterinarian</c:v>
                </c:pt>
                <c:pt idx="19">
                  <c:v>Customer Service Manager</c:v>
                </c:pt>
                <c:pt idx="20">
                  <c:v>HVAC Mechanic / Installer</c:v>
                </c:pt>
                <c:pt idx="21">
                  <c:v>Financial Services Sales Agent</c:v>
                </c:pt>
                <c:pt idx="22">
                  <c:v>Security Officer</c:v>
                </c:pt>
                <c:pt idx="23">
                  <c:v>Production Supervisor</c:v>
                </c:pt>
                <c:pt idx="24">
                  <c:v>Preschool / Childcare Teacher</c:v>
                </c:pt>
              </c:strCache>
            </c:strRef>
          </c:cat>
          <c:val>
            <c:numRef>
              <c:f>Report1_Data!$N$7:$N$31</c:f>
              <c:numCache>
                <c:formatCode>General</c:formatCode>
                <c:ptCount val="25"/>
                <c:pt idx="0">
                  <c:v>118</c:v>
                </c:pt>
                <c:pt idx="1">
                  <c:v>57</c:v>
                </c:pt>
                <c:pt idx="2">
                  <c:v>51</c:v>
                </c:pt>
                <c:pt idx="3">
                  <c:v>50</c:v>
                </c:pt>
                <c:pt idx="4">
                  <c:v>47</c:v>
                </c:pt>
                <c:pt idx="5">
                  <c:v>46</c:v>
                </c:pt>
                <c:pt idx="6">
                  <c:v>42</c:v>
                </c:pt>
                <c:pt idx="7">
                  <c:v>28</c:v>
                </c:pt>
                <c:pt idx="8">
                  <c:v>27</c:v>
                </c:pt>
                <c:pt idx="9">
                  <c:v>27</c:v>
                </c:pt>
                <c:pt idx="10">
                  <c:v>26</c:v>
                </c:pt>
                <c:pt idx="11">
                  <c:v>26</c:v>
                </c:pt>
                <c:pt idx="12">
                  <c:v>24</c:v>
                </c:pt>
                <c:pt idx="13">
                  <c:v>24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17</c:v>
                </c:pt>
                <c:pt idx="23">
                  <c:v>17</c:v>
                </c:pt>
                <c:pt idx="2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6-4968-8A65-463A9A58E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577472"/>
        <c:axId val="532579440"/>
      </c:barChart>
      <c:catAx>
        <c:axId val="532577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9440"/>
        <c:crosses val="autoZero"/>
        <c:auto val="1"/>
        <c:lblAlgn val="ctr"/>
        <c:lblOffset val="100"/>
        <c:noMultiLvlLbl val="0"/>
      </c:catAx>
      <c:valAx>
        <c:axId val="5325794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5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Report1_Data!$L$46:$L$70</c:f>
              <c:strCache>
                <c:ptCount val="25"/>
                <c:pt idx="0">
                  <c:v>Customer Service Representative</c:v>
                </c:pt>
                <c:pt idx="1">
                  <c:v>Office / Administrative Assistant</c:v>
                </c:pt>
                <c:pt idx="2">
                  <c:v>Chef</c:v>
                </c:pt>
                <c:pt idx="3">
                  <c:v>Account Manager / Representative</c:v>
                </c:pt>
                <c:pt idx="4">
                  <c:v>Marketing Manager</c:v>
                </c:pt>
                <c:pt idx="5">
                  <c:v>Credit Analyst / Authoriser</c:v>
                </c:pt>
                <c:pt idx="6">
                  <c:v>Bookkeeper / Accounting Clerk</c:v>
                </c:pt>
                <c:pt idx="7">
                  <c:v>Financial Manager</c:v>
                </c:pt>
                <c:pt idx="8">
                  <c:v>Retail Store Manager / Supervisor</c:v>
                </c:pt>
                <c:pt idx="9">
                  <c:v>Sales Manager</c:v>
                </c:pt>
                <c:pt idx="10">
                  <c:v>Data / Data Mining Analyst</c:v>
                </c:pt>
                <c:pt idx="11">
                  <c:v>Marketing Representative</c:v>
                </c:pt>
                <c:pt idx="12">
                  <c:v>Accountant</c:v>
                </c:pt>
                <c:pt idx="13">
                  <c:v>Food Service Team Member</c:v>
                </c:pt>
                <c:pt idx="14">
                  <c:v>Primary School Teacher</c:v>
                </c:pt>
                <c:pt idx="15">
                  <c:v>Primary and Secondary School Headteacher</c:v>
                </c:pt>
                <c:pt idx="16">
                  <c:v>Sales Representative</c:v>
                </c:pt>
                <c:pt idx="17">
                  <c:v>Secondary School Teacher</c:v>
                </c:pt>
                <c:pt idx="18">
                  <c:v>Science Teacher</c:v>
                </c:pt>
                <c:pt idx="19">
                  <c:v>Systems Analyst</c:v>
                </c:pt>
                <c:pt idx="20">
                  <c:v>Payroll Specialist</c:v>
                </c:pt>
                <c:pt idx="21">
                  <c:v>Graphic Designer / Desktop Publisher</c:v>
                </c:pt>
                <c:pt idx="22">
                  <c:v>Receptionist</c:v>
                </c:pt>
                <c:pt idx="23">
                  <c:v>Sales Assistant</c:v>
                </c:pt>
                <c:pt idx="24">
                  <c:v>Kitchen Staff</c:v>
                </c:pt>
              </c:strCache>
            </c:strRef>
          </c:cat>
          <c:val>
            <c:numRef>
              <c:f>Report1_Data!$M$46:$M$70</c:f>
              <c:numCache>
                <c:formatCode>General</c:formatCode>
                <c:ptCount val="25"/>
                <c:pt idx="0">
                  <c:v>-192</c:v>
                </c:pt>
                <c:pt idx="1">
                  <c:v>-173</c:v>
                </c:pt>
                <c:pt idx="2">
                  <c:v>-173</c:v>
                </c:pt>
                <c:pt idx="3">
                  <c:v>-101</c:v>
                </c:pt>
                <c:pt idx="4">
                  <c:v>-98</c:v>
                </c:pt>
                <c:pt idx="5">
                  <c:v>-83</c:v>
                </c:pt>
                <c:pt idx="6">
                  <c:v>-79</c:v>
                </c:pt>
                <c:pt idx="7">
                  <c:v>-74</c:v>
                </c:pt>
                <c:pt idx="8">
                  <c:v>-73</c:v>
                </c:pt>
                <c:pt idx="9">
                  <c:v>-55</c:v>
                </c:pt>
                <c:pt idx="10">
                  <c:v>-54</c:v>
                </c:pt>
                <c:pt idx="11">
                  <c:v>-53</c:v>
                </c:pt>
                <c:pt idx="12">
                  <c:v>-51</c:v>
                </c:pt>
                <c:pt idx="13">
                  <c:v>-46</c:v>
                </c:pt>
                <c:pt idx="14">
                  <c:v>-42</c:v>
                </c:pt>
                <c:pt idx="15">
                  <c:v>-42</c:v>
                </c:pt>
                <c:pt idx="16">
                  <c:v>-39</c:v>
                </c:pt>
                <c:pt idx="17">
                  <c:v>-38</c:v>
                </c:pt>
                <c:pt idx="18">
                  <c:v>-37</c:v>
                </c:pt>
                <c:pt idx="19">
                  <c:v>-28</c:v>
                </c:pt>
                <c:pt idx="20">
                  <c:v>-27</c:v>
                </c:pt>
                <c:pt idx="21">
                  <c:v>-27</c:v>
                </c:pt>
                <c:pt idx="22">
                  <c:v>-26</c:v>
                </c:pt>
                <c:pt idx="23">
                  <c:v>-25</c:v>
                </c:pt>
                <c:pt idx="24">
                  <c:v>-25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E-49E1-9142-D8A7AF56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2945072"/>
        <c:axId val="532946384"/>
      </c:barChart>
      <c:catAx>
        <c:axId val="532945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6384"/>
        <c:crosses val="autoZero"/>
        <c:auto val="1"/>
        <c:lblAlgn val="ctr"/>
        <c:lblOffset val="100"/>
        <c:noMultiLvlLbl val="0"/>
      </c:catAx>
      <c:valAx>
        <c:axId val="532946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94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Report3_Data_baseline!$J$4</c:f>
              <c:strCache>
                <c:ptCount val="1"/>
                <c:pt idx="0">
                  <c:v>Communication Skills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5939BBB8-7E3E-4C82-A946-D2080037B81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>
                        <a:solidFill>
                          <a:srgbClr val="FFC000"/>
                        </a:solidFill>
                      </a:rPr>
                      <a:t>1. </a:t>
                    </a:r>
                    <a:fld id="{82FF1078-CD4A-41B6-AB1B-11B70346D18F}" type="SERIESNAME">
                      <a:rPr lang="en-US" sz="900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sz="900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Report3_Data_baseline!$K$4:$L$4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9B-4E43-A8E9-EF48EE1D9E0D}"/>
            </c:ext>
          </c:extLst>
        </c:ser>
        <c:ser>
          <c:idx val="1"/>
          <c:order val="1"/>
          <c:tx>
            <c:strRef>
              <c:f>Report3_Data_baseline!$J$5</c:f>
              <c:strCache>
                <c:ptCount val="1"/>
                <c:pt idx="0">
                  <c:v>Organisational Skills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3E326B65-74FA-4FB6-8301-953DF995EC6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2. </a:t>
                    </a:r>
                    <a:fld id="{DF549541-B333-45D1-B60B-B89476C5B0E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Report3_Data_baseline!$K$5:$L$5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89B-4E43-A8E9-EF48EE1D9E0D}"/>
            </c:ext>
          </c:extLst>
        </c:ser>
        <c:ser>
          <c:idx val="2"/>
          <c:order val="2"/>
          <c:tx>
            <c:strRef>
              <c:f>Report3_Data_baseline!$J$6</c:f>
              <c:strCache>
                <c:ptCount val="1"/>
                <c:pt idx="0">
                  <c:v>Microsoft Excel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47C0F66E-1043-4212-935C-2C455628559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4. </a:t>
                    </a:r>
                    <a:fld id="{94E1A63B-5C37-4D85-94F0-8BB94341BEA6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Report3_Data_baseline!$K$6:$L$6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89B-4E43-A8E9-EF48EE1D9E0D}"/>
            </c:ext>
          </c:extLst>
        </c:ser>
        <c:ser>
          <c:idx val="3"/>
          <c:order val="3"/>
          <c:tx>
            <c:strRef>
              <c:f>Report3_Data_baseline!$J$7</c:f>
              <c:strCache>
                <c:ptCount val="1"/>
                <c:pt idx="0">
                  <c:v>Planning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0B686CFE-8BF5-467D-A15F-2E75E7C4681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3. </a:t>
                    </a:r>
                    <a:fld id="{FA3F150C-E7DA-406B-B86D-3D3DE2EE8CA0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Report3_Data_baseline!$K$7:$L$7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89B-4E43-A8E9-EF48EE1D9E0D}"/>
            </c:ext>
          </c:extLst>
        </c:ser>
        <c:ser>
          <c:idx val="4"/>
          <c:order val="4"/>
          <c:tx>
            <c:strRef>
              <c:f>Report3_Data_baseline!$J$8</c:f>
              <c:strCache>
                <c:ptCount val="1"/>
                <c:pt idx="0">
                  <c:v>Detail-Orientated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DB2438EB-AEE0-4F72-B00F-0C8537AA2DF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5. </a:t>
                    </a:r>
                    <a:fld id="{26E5D8C5-8F57-4FF8-96F6-89368CD5119A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Report3_Data_baseline!$K$8:$L$8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89B-4E43-A8E9-EF48EE1D9E0D}"/>
            </c:ext>
          </c:extLst>
        </c:ser>
        <c:ser>
          <c:idx val="5"/>
          <c:order val="5"/>
          <c:tx>
            <c:strRef>
              <c:f>Report3_Data_baseline!$J$9</c:f>
              <c:strCache>
                <c:ptCount val="1"/>
                <c:pt idx="0">
                  <c:v>Creativity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D8675286-E0C9-432B-933D-51D9668B05B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7. </a:t>
                    </a:r>
                    <a:fld id="{B3DDD490-96B6-48EE-B309-851DA7CF06A7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Report3_Data_baseline!$K$9:$L$9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89B-4E43-A8E9-EF48EE1D9E0D}"/>
            </c:ext>
          </c:extLst>
        </c:ser>
        <c:ser>
          <c:idx val="6"/>
          <c:order val="6"/>
          <c:tx>
            <c:strRef>
              <c:f>Report3_Data_baseline!$J$10</c:f>
              <c:strCache>
                <c:ptCount val="1"/>
                <c:pt idx="0">
                  <c:v>Microsoft Office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F0DF7FCD-AA23-42E8-BC1D-DF8B00106B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8. </a:t>
                    </a:r>
                    <a:fld id="{F6CB481C-0ED2-4295-85BA-DBA8F6B7A5C0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Report3_Data_baseline!$K$10:$L$10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89B-4E43-A8E9-EF48EE1D9E0D}"/>
            </c:ext>
          </c:extLst>
        </c:ser>
        <c:ser>
          <c:idx val="7"/>
          <c:order val="7"/>
          <c:tx>
            <c:strRef>
              <c:f>Report3_Data_baseline!$J$11</c:f>
              <c:strCache>
                <c:ptCount val="1"/>
                <c:pt idx="0">
                  <c:v>Writing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 </a:t>
                    </a:r>
                    <a:fld id="{4F03BDF6-C613-4931-B6C4-2AC9F3D3992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10.</a:t>
                    </a:r>
                    <a:r>
                      <a:rPr lang="en-US" b="1" baseline="0">
                        <a:solidFill>
                          <a:srgbClr val="FF0000"/>
                        </a:solidFill>
                      </a:rPr>
                      <a:t> </a:t>
                    </a:r>
                    <a:fld id="{0C924322-8B29-4F37-BF7F-C2965179BF7D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Report3_Data_baseline!$K$11:$L$11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589B-4E43-A8E9-EF48EE1D9E0D}"/>
            </c:ext>
          </c:extLst>
        </c:ser>
        <c:ser>
          <c:idx val="8"/>
          <c:order val="8"/>
          <c:tx>
            <c:strRef>
              <c:f>Report3_Data_baseline!$J$12</c:f>
              <c:strCache>
                <c:ptCount val="1"/>
                <c:pt idx="0">
                  <c:v>Problem Solving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E765331A-1E4E-4251-A963-98F5A9287EE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6. </a:t>
                    </a:r>
                    <a:fld id="{E4E96F98-CAED-46DA-BD20-5974A372F0C3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Report3_Data_baseline!$K$12:$L$12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589B-4E43-A8E9-EF48EE1D9E0D}"/>
            </c:ext>
          </c:extLst>
        </c:ser>
        <c:ser>
          <c:idx val="9"/>
          <c:order val="9"/>
          <c:tx>
            <c:strRef>
              <c:f>Report3_Data_baseline!$J$13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A13285C6-4C7D-4C35-8110-451212DEE2E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589B-4E43-A8E9-EF48EE1D9E0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9. </a:t>
                    </a:r>
                    <a:fld id="{B2F82C0D-1BEA-4346-B0E2-80F1C129D309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89B-4E43-A8E9-EF48EE1D9E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Report3_Data_baseline!$K$13:$L$13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89B-4E43-A8E9-EF48EE1D9E0D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47105424"/>
        <c:axId val="547104112"/>
      </c:lineChart>
      <c:catAx>
        <c:axId val="5471054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47104112"/>
        <c:crosses val="autoZero"/>
        <c:auto val="1"/>
        <c:lblAlgn val="ctr"/>
        <c:lblOffset val="100"/>
        <c:noMultiLvlLbl val="0"/>
      </c:catAx>
      <c:valAx>
        <c:axId val="547104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4710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Report3_Data_specialised!$K$4</c:f>
              <c:strCache>
                <c:ptCount val="1"/>
                <c:pt idx="0">
                  <c:v>Customer Service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 </a:t>
                    </a:r>
                    <a:fld id="{4EC2C56B-E06D-4857-BBB3-B4C8EEA58A7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2. </a:t>
                    </a:r>
                    <a:fld id="{A9BB38E6-0F6E-48F0-8137-9230F4A99C3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Report3_Data_specialised!$L$4:$M$4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9E-4BAF-BF98-D0E460E7AB87}"/>
            </c:ext>
          </c:extLst>
        </c:ser>
        <c:ser>
          <c:idx val="1"/>
          <c:order val="1"/>
          <c:tx>
            <c:strRef>
              <c:f>Report3_Data_specialised!$K$5</c:f>
              <c:strCache>
                <c:ptCount val="1"/>
                <c:pt idx="0">
                  <c:v>Teamwork / Collaboration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2. </a:t>
                    </a:r>
                    <a:fld id="{C9469B95-CEC8-48BC-802F-74B025CA9F8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1. </a:t>
                    </a:r>
                    <a:fld id="{0BA51433-0EEF-4416-B98C-998257E1F32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Report3_Data_specialised!$L$5:$M$5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9E-4BAF-BF98-D0E460E7AB87}"/>
            </c:ext>
          </c:extLst>
        </c:ser>
        <c:ser>
          <c:idx val="2"/>
          <c:order val="2"/>
          <c:tx>
            <c:strRef>
              <c:f>Report3_Data_specialised!$K$6</c:f>
              <c:strCache>
                <c:ptCount val="1"/>
                <c:pt idx="0">
                  <c:v>Teaching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3. </a:t>
                    </a:r>
                    <a:fld id="{D5F973DF-3720-4F56-B996-FD4F7B4B868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3. </a:t>
                    </a:r>
                    <a:fld id="{32A213F8-AC52-402F-91E3-5A007978A874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Report3_Data_specialised!$L$6:$M$6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9E-4BAF-BF98-D0E460E7AB87}"/>
            </c:ext>
          </c:extLst>
        </c:ser>
        <c:ser>
          <c:idx val="3"/>
          <c:order val="3"/>
          <c:tx>
            <c:strRef>
              <c:f>Report3_Data_specialised!$K$7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 </a:t>
                    </a:r>
                    <a:fld id="{D954C36A-A43A-45B6-B7D6-B42AC5F7510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5. </a:t>
                    </a:r>
                    <a:fld id="{F7FF50FC-7EFD-403B-A1B8-5CD523D4B38E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Report3_Data_specialised!$L$7:$M$7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B9E-4BAF-BF98-D0E460E7AB87}"/>
            </c:ext>
          </c:extLst>
        </c:ser>
        <c:ser>
          <c:idx val="4"/>
          <c:order val="4"/>
          <c:tx>
            <c:strRef>
              <c:f>Report3_Data_specialised!$K$8</c:f>
              <c:strCache>
                <c:ptCount val="1"/>
                <c:pt idx="0">
                  <c:v>Budgeting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5. </a:t>
                    </a:r>
                    <a:fld id="{45C0BF65-A359-4A68-9AE1-0B373B3110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4. </a:t>
                    </a:r>
                    <a:fld id="{37DC37F4-16AF-4DCD-A984-89E04C9E9052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Report3_Data_specialised!$L$8:$M$8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B9E-4BAF-BF98-D0E460E7AB87}"/>
            </c:ext>
          </c:extLst>
        </c:ser>
        <c:ser>
          <c:idx val="5"/>
          <c:order val="5"/>
          <c:tx>
            <c:strRef>
              <c:f>Report3_Data_specialised!$K$9</c:f>
              <c:strCache>
                <c:ptCount val="1"/>
                <c:pt idx="0">
                  <c:v>Project Management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6. </a:t>
                    </a:r>
                    <a:fld id="{313E500C-C304-4A34-B4E5-33F47D08D64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6. </a:t>
                    </a:r>
                    <a:fld id="{5B388A49-CCFB-447E-8DE6-8ABA61D92003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Report3_Data_specialised!$L$9:$M$9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9B9E-4BAF-BF98-D0E460E7AB87}"/>
            </c:ext>
          </c:extLst>
        </c:ser>
        <c:ser>
          <c:idx val="6"/>
          <c:order val="6"/>
          <c:tx>
            <c:strRef>
              <c:f>Report3_Data_specialised!$K$10</c:f>
              <c:strCache>
                <c:ptCount val="1"/>
                <c:pt idx="0">
                  <c:v>Accounting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7. </a:t>
                    </a:r>
                    <a:fld id="{7FD344D0-2F6F-4CA2-A65F-2A0D7231634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7. </a:t>
                    </a:r>
                    <a:fld id="{3C351574-4DE2-41F0-8B7A-A61E2086FE60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Report3_Data_specialised!$L$10:$M$10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B9E-4BAF-BF98-D0E460E7AB87}"/>
            </c:ext>
          </c:extLst>
        </c:ser>
        <c:ser>
          <c:idx val="7"/>
          <c:order val="7"/>
          <c:tx>
            <c:strRef>
              <c:f>Report3_Data_specialised!$K$11</c:f>
              <c:strCache>
                <c:ptCount val="1"/>
                <c:pt idx="0">
                  <c:v>Key Performance Indicators (KPIs)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GB"/>
                      <a:t>8. </a:t>
                    </a:r>
                    <a:fld id="{34178EB8-82BB-406D-8AA0-2C050ED750A0}" type="SERIESNAME">
                      <a:rPr lang="en-GB"/>
                      <a:pPr/>
                      <a:t>[SERIES NAME]</a:t>
                    </a:fld>
                    <a:endParaRPr lang="en-GB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b="1">
                        <a:solidFill>
                          <a:srgbClr val="FFC000"/>
                        </a:solidFill>
                      </a:rPr>
                      <a:t>8. </a:t>
                    </a:r>
                    <a:fld id="{D3F46893-446D-4580-BDE9-32E6925BFEC0}" type="SERIESNAME">
                      <a:rPr lang="en-GB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GB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Report3_Data_specialised!$L$11:$M$11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9B9E-4BAF-BF98-D0E460E7AB87}"/>
            </c:ext>
          </c:extLst>
        </c:ser>
        <c:ser>
          <c:idx val="8"/>
          <c:order val="8"/>
          <c:tx>
            <c:strRef>
              <c:f>Report3_Data_specialised!$K$12</c:f>
              <c:strCache>
                <c:ptCount val="1"/>
                <c:pt idx="0">
                  <c:v>Customer Contact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9. </a:t>
                    </a:r>
                    <a:fld id="{DFCCF322-62A3-4288-A96F-F798E2CB29C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C000"/>
                        </a:solidFill>
                      </a:rPr>
                      <a:t>9. </a:t>
                    </a:r>
                    <a:fld id="{9DB29F4C-81D9-45F6-A704-E9077ED1C832}" type="SERIESNAME">
                      <a:rPr lang="en-US" b="1">
                        <a:solidFill>
                          <a:srgbClr val="FFC000"/>
                        </a:solidFill>
                      </a:rPr>
                      <a:pPr>
                        <a:defRPr b="1">
                          <a:solidFill>
                            <a:srgbClr val="FFC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C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Report3_Data_specialised!$L$12:$M$12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9B9E-4BAF-BF98-D0E460E7AB87}"/>
            </c:ext>
          </c:extLst>
        </c:ser>
        <c:ser>
          <c:idx val="9"/>
          <c:order val="9"/>
          <c:tx>
            <c:strRef>
              <c:f>Report3_Data_specialised!$K$13</c:f>
              <c:strCache>
                <c:ptCount val="1"/>
                <c:pt idx="0">
                  <c:v>Business Development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10. </a:t>
                    </a:r>
                    <a:fld id="{0E840AD4-532E-46E7-8567-F988D6D1EFA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14. </a:t>
                    </a:r>
                    <a:fld id="{7E9785F6-E7AC-4F36-879B-39E2C3A871DF}" type="SERIESNAME">
                      <a:rPr lang="en-US" b="1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Report3_Data_specialised!$L$13:$M$13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B9E-4BAF-BF98-D0E460E7AB87}"/>
            </c:ext>
          </c:extLst>
        </c:ser>
        <c:ser>
          <c:idx val="10"/>
          <c:order val="10"/>
          <c:tx>
            <c:strRef>
              <c:f>Report3_Data_specialised!$K$14</c:f>
              <c:strCache>
                <c:ptCount val="1"/>
                <c:pt idx="0">
                  <c:v>Cleaning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14. </a:t>
                    </a:r>
                    <a:fld id="{09EDFC4D-644D-4B90-90FC-A77BDBDE56C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9B9E-4BAF-BF98-D0E460E7AB8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>
                        <a:solidFill>
                          <a:srgbClr val="00B050"/>
                        </a:solidFill>
                      </a:rPr>
                      <a:t>10. </a:t>
                    </a:r>
                    <a:fld id="{E8D0E2AB-28A0-4B02-A50E-EFB3C46A0CEA}" type="SERIESNAME">
                      <a:rPr lang="en-US" b="1">
                        <a:solidFill>
                          <a:srgbClr val="00B050"/>
                        </a:solidFill>
                      </a:rPr>
                      <a:pPr>
                        <a:defRPr b="1">
                          <a:solidFill>
                            <a:srgbClr val="00B050"/>
                          </a:solidFill>
                        </a:defRPr>
                      </a:pPr>
                      <a:t>[SERIES NAME]</a:t>
                    </a:fld>
                    <a:endParaRPr lang="en-US" b="1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9B9E-4BAF-BF98-D0E460E7A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Report3_Data_specialised!$L$14:$M$14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9B9E-4BAF-BF98-D0E460E7AB87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9648544"/>
        <c:axId val="546127600"/>
      </c:lineChart>
      <c:catAx>
        <c:axId val="4396485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46127600"/>
        <c:crosses val="autoZero"/>
        <c:auto val="1"/>
        <c:lblAlgn val="ctr"/>
        <c:lblOffset val="100"/>
        <c:noMultiLvlLbl val="0"/>
      </c:catAx>
      <c:valAx>
        <c:axId val="546127600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396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Data!$A$2:$A$21</c:f>
              <c:strCache>
                <c:ptCount val="20"/>
                <c:pt idx="0">
                  <c:v>Buckinghamshire Council</c:v>
                </c:pt>
                <c:pt idx="1">
                  <c:v>National Health Service</c:v>
                </c:pt>
                <c:pt idx="2">
                  <c:v>Danaher Corporation</c:v>
                </c:pt>
                <c:pt idx="3">
                  <c:v>Johnson &amp; Johnson</c:v>
                </c:pt>
                <c:pt idx="4">
                  <c:v>Buckinghamshire Healthcare Trust</c:v>
                </c:pt>
                <c:pt idx="5">
                  <c:v>Softcat Plc</c:v>
                </c:pt>
                <c:pt idx="6">
                  <c:v>Checkatrade Limited</c:v>
                </c:pt>
                <c:pt idx="7">
                  <c:v>The Fremantle Trust</c:v>
                </c:pt>
                <c:pt idx="8">
                  <c:v>Absolute Interpreting Translations Ltd</c:v>
                </c:pt>
                <c:pt idx="9">
                  <c:v>Biffa</c:v>
                </c:pt>
                <c:pt idx="10">
                  <c:v>Bidvine</c:v>
                </c:pt>
                <c:pt idx="11">
                  <c:v>Better Prospects Limited</c:v>
                </c:pt>
                <c:pt idx="12">
                  <c:v>Oakman Inns</c:v>
                </c:pt>
                <c:pt idx="13">
                  <c:v>Buckinghamshire New University</c:v>
                </c:pt>
                <c:pt idx="14">
                  <c:v>Carmichael UK</c:v>
                </c:pt>
                <c:pt idx="15">
                  <c:v>Barchester Healthcare</c:v>
                </c:pt>
                <c:pt idx="16">
                  <c:v>Dunbar Education</c:v>
                </c:pt>
                <c:pt idx="17">
                  <c:v>Amazon.Com</c:v>
                </c:pt>
                <c:pt idx="18">
                  <c:v>Paradigm Housing Group</c:v>
                </c:pt>
                <c:pt idx="19">
                  <c:v>Parkside Corporation Limited</c:v>
                </c:pt>
              </c:strCache>
            </c:strRef>
          </c:cat>
          <c:val>
            <c:numRef>
              <c:f>Data!$B$2:$B$21</c:f>
              <c:numCache>
                <c:formatCode>#,##0</c:formatCode>
                <c:ptCount val="20"/>
                <c:pt idx="0">
                  <c:v>642</c:v>
                </c:pt>
                <c:pt idx="1">
                  <c:v>487</c:v>
                </c:pt>
                <c:pt idx="2">
                  <c:v>186</c:v>
                </c:pt>
                <c:pt idx="3">
                  <c:v>120</c:v>
                </c:pt>
                <c:pt idx="4">
                  <c:v>115</c:v>
                </c:pt>
                <c:pt idx="5">
                  <c:v>97</c:v>
                </c:pt>
                <c:pt idx="6">
                  <c:v>89</c:v>
                </c:pt>
                <c:pt idx="7">
                  <c:v>71</c:v>
                </c:pt>
                <c:pt idx="8">
                  <c:v>62</c:v>
                </c:pt>
                <c:pt idx="9">
                  <c:v>55</c:v>
                </c:pt>
                <c:pt idx="10">
                  <c:v>48</c:v>
                </c:pt>
                <c:pt idx="11">
                  <c:v>43</c:v>
                </c:pt>
                <c:pt idx="12">
                  <c:v>40</c:v>
                </c:pt>
                <c:pt idx="13">
                  <c:v>40</c:v>
                </c:pt>
                <c:pt idx="14">
                  <c:v>39</c:v>
                </c:pt>
                <c:pt idx="15">
                  <c:v>39</c:v>
                </c:pt>
                <c:pt idx="16">
                  <c:v>37</c:v>
                </c:pt>
                <c:pt idx="17">
                  <c:v>37</c:v>
                </c:pt>
                <c:pt idx="18">
                  <c:v>31</c:v>
                </c:pt>
                <c:pt idx="1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F-403C-8FA7-784CEE68F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5605808"/>
        <c:axId val="635604824"/>
      </c:barChart>
      <c:catAx>
        <c:axId val="635605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604824"/>
        <c:crosses val="autoZero"/>
        <c:auto val="1"/>
        <c:lblAlgn val="ctr"/>
        <c:lblOffset val="100"/>
        <c:noMultiLvlLbl val="0"/>
      </c:catAx>
      <c:valAx>
        <c:axId val="6356048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63560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D6E3-107D-41A5-9703-26831CFAB381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66C8-9FBA-4468-A6F0-B52CBF1E3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66C8-9FBA-4468-A6F0-B52CBF1E3B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A483-04F2-45EA-BE92-5749F3EE1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48AF9-7AB9-4EF9-80BF-39C0741DC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66B-EEF6-4E18-98A3-7BD0FE24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5A750-50BD-4EDB-81E8-291C814DF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E5C7A-F4BA-46B2-8D33-25FE9F6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23207"/>
            <a:ext cx="1971675" cy="5228706"/>
          </a:xfrm>
        </p:spPr>
        <p:txBody>
          <a:bodyPr vert="eaVert"/>
          <a:lstStyle>
            <a:lvl1pPr>
              <a:defRPr lang="en-GB" dirty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0DDD-00C9-4A25-BAA7-13B9FE36A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23207"/>
            <a:ext cx="5800725" cy="52287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2484-6147-45F1-8C85-53E62E27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823F-CD4B-4927-80BB-BE954DC4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2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BFEE-72E3-41A0-9471-C92732D0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4422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C9D6-D122-4453-AC39-D5A1EDC71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12395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97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4BB2-408E-41B5-9580-59281DC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EA63-DC63-43BD-B9BB-EB809672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F8DC2-BA55-484D-AB5C-E85B63D3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4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6A62-1D6C-450A-A49F-BFC0D0A1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31520"/>
            <a:ext cx="7886700" cy="959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0EF39-873D-4371-8E3A-9D905AD35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57836-C175-4167-9445-69725FD7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59077-A6D3-4527-A947-50301046F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B5D7-8338-4F46-8ECB-913AF95DE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46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1F4A-1B07-405F-838B-CDE527BE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9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0A6-9B60-4DBA-8A7B-A13CC81F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64770"/>
            <a:ext cx="2949178" cy="129262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D1DFF-7A1B-4B80-8BC6-4A0276E6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EC080-DB0A-4FF8-B2AA-6EF57A2C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00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B75-9B2D-4F49-AFFC-AE2A84C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D55BB-8FAB-4410-BD96-D6537F178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14DF-7A76-43D8-894F-4F6E129C1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06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209DB-3681-482E-858A-AE12B81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4321"/>
            <a:ext cx="7886700" cy="93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729F-0C21-41FA-A1C9-0CFBDD0BA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52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A8DBD-665B-47C2-ABF4-21E041AFF0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8367"/>
            <a:ext cx="9144000" cy="8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rning-glass.com/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E22237-1FF8-4317-8267-F0241D93E5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2105297"/>
            <a:ext cx="8080093" cy="18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6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005-3628-45A6-B458-956C0E060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7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Job creation: occupations with more job postings in Bucks in Q1 2021 than Q1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D5DF-80B7-49CD-8953-5941179B9EFC}"/>
              </a:ext>
            </a:extLst>
          </p:cNvPr>
          <p:cNvSpPr txBox="1"/>
          <p:nvPr/>
        </p:nvSpPr>
        <p:spPr>
          <a:xfrm>
            <a:off x="6552282" y="5542863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15DEFD-7FDE-4534-9102-05151B3E5F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064886"/>
              </p:ext>
            </p:extLst>
          </p:nvPr>
        </p:nvGraphicFramePr>
        <p:xfrm>
          <a:off x="259200" y="1112329"/>
          <a:ext cx="8625600" cy="495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95DDFA-983D-483A-9C8B-0A3DFA8D9446}"/>
              </a:ext>
            </a:extLst>
          </p:cNvPr>
          <p:cNvSpPr/>
          <p:nvPr/>
        </p:nvSpPr>
        <p:spPr>
          <a:xfrm>
            <a:off x="5049429" y="3429000"/>
            <a:ext cx="3906034" cy="17651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Legal and finance roles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Construction and engineering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Roles linked to increase in online retail (warehouse and driver roles)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Cleaning and veterinarian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Early-years teaching roles</a:t>
            </a:r>
          </a:p>
        </p:txBody>
      </p:sp>
    </p:spTree>
    <p:extLst>
      <p:ext uri="{BB962C8B-B14F-4D97-AF65-F5344CB8AC3E}">
        <p14:creationId xmlns:p14="http://schemas.microsoft.com/office/powerpoint/2010/main" val="135583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30D0E78-E9D6-4E73-8450-6F8CF7AED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28226"/>
              </p:ext>
            </p:extLst>
          </p:nvPr>
        </p:nvGraphicFramePr>
        <p:xfrm>
          <a:off x="183273" y="1078610"/>
          <a:ext cx="8773534" cy="49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AF3038-A96D-402C-B7B5-D0F54EBE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983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Reduced demand: occupations with fewer job postings in Bucks in Q1 2021 than Q1 2020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A83935-DB71-49C0-89EB-863E742FDB45}"/>
              </a:ext>
            </a:extLst>
          </p:cNvPr>
          <p:cNvSpPr/>
          <p:nvPr/>
        </p:nvSpPr>
        <p:spPr>
          <a:xfrm>
            <a:off x="335280" y="2943260"/>
            <a:ext cx="3501429" cy="17984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Hospitality (chefs, food service, waiting staff, housekeeping)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HR / recruitment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Computer (IT support, analysts)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Office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Sales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80808"/>
                </a:solidFill>
              </a:rPr>
              <a:t>Teaching roles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354260-DE18-4401-857B-06B2D1839EE0}"/>
              </a:ext>
            </a:extLst>
          </p:cNvPr>
          <p:cNvSpPr txBox="1"/>
          <p:nvPr/>
        </p:nvSpPr>
        <p:spPr>
          <a:xfrm>
            <a:off x="183273" y="5597279"/>
            <a:ext cx="61010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i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Labour Insight</a:t>
            </a:r>
          </a:p>
        </p:txBody>
      </p:sp>
    </p:spTree>
    <p:extLst>
      <p:ext uri="{BB962C8B-B14F-4D97-AF65-F5344CB8AC3E}">
        <p14:creationId xmlns:p14="http://schemas.microsoft.com/office/powerpoint/2010/main" val="42715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3C6DD1-BC60-44D8-A085-32B724B6A7C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demand for skills – baseline skills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D2DDB9-431C-489F-BB49-994FC9D4259D}"/>
              </a:ext>
            </a:extLst>
          </p:cNvPr>
          <p:cNvSpPr txBox="1">
            <a:spLocks/>
          </p:cNvSpPr>
          <p:nvPr/>
        </p:nvSpPr>
        <p:spPr>
          <a:xfrm>
            <a:off x="177282" y="1713318"/>
            <a:ext cx="3652780" cy="424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baseline skills (as cited within job postings) between Quarter 1 (Jan-Mar) 2020 and Quarter 1 (Jan-Mar) 2021.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there hasn’t been a great deal of change.  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been a relative increase in demand for ‘planning’ skills (4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‘problem solving’ skills (9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‘English’ skills (10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9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 relative decrease in demand for ‘Microsoft Excel’ (3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‘creativity’ (6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‘Microsoft Office’ (7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writing skills (8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BFFF55A-DEE1-4EFC-AAB7-BC978AF69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244757"/>
              </p:ext>
            </p:extLst>
          </p:nvPr>
        </p:nvGraphicFramePr>
        <p:xfrm>
          <a:off x="3751868" y="2061023"/>
          <a:ext cx="5634754" cy="35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3D4D820-C801-4BC0-AF60-90DFAA5FFE6A}"/>
              </a:ext>
            </a:extLst>
          </p:cNvPr>
          <p:cNvSpPr txBox="1"/>
          <p:nvPr/>
        </p:nvSpPr>
        <p:spPr>
          <a:xfrm>
            <a:off x="4458878" y="1739331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E11D1-12B4-40D8-8A6F-2E9763438EDA}"/>
              </a:ext>
            </a:extLst>
          </p:cNvPr>
          <p:cNvSpPr txBox="1"/>
          <p:nvPr/>
        </p:nvSpPr>
        <p:spPr>
          <a:xfrm>
            <a:off x="7612144" y="1713317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379475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F43C99-4EAA-4C09-BCD5-432E28E6CB9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Changing demand for skills – specialist skills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E4F816-BBAF-433B-B625-79FBE6CC402C}"/>
              </a:ext>
            </a:extLst>
          </p:cNvPr>
          <p:cNvSpPr txBox="1">
            <a:spLocks/>
          </p:cNvSpPr>
          <p:nvPr/>
        </p:nvSpPr>
        <p:spPr>
          <a:xfrm>
            <a:off x="-1" y="1417637"/>
            <a:ext cx="3393649" cy="4408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shows the change in demand for the top specialised skills demand (as cited within job postings) between Quarter 1 (Jan-Mar) 2020 and Quarter 4 (Jan-Mar) 2021.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was a relatively large increase in demand for ‘cleaning’ skills (14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also increased for ‘teamwork / collaboration skills (2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‘budgeting’ skills (5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were declines in demand for ‘customer service’ (1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2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‘sales’ (4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5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‘business development’ skills (10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14</a:t>
            </a:r>
            <a:r>
              <a:rPr lang="en-GB" sz="18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B1BBFA-240F-40AD-B659-7843E3CCE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5916"/>
              </p:ext>
            </p:extLst>
          </p:nvPr>
        </p:nvGraphicFramePr>
        <p:xfrm>
          <a:off x="3393648" y="1525363"/>
          <a:ext cx="5654040" cy="43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742FBB-26F9-45D5-9B95-451403C874A0}"/>
              </a:ext>
            </a:extLst>
          </p:cNvPr>
          <p:cNvSpPr txBox="1"/>
          <p:nvPr/>
        </p:nvSpPr>
        <p:spPr>
          <a:xfrm>
            <a:off x="4106707" y="1299842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07BE49-E7F1-42AC-8206-844C668A5D6F}"/>
              </a:ext>
            </a:extLst>
          </p:cNvPr>
          <p:cNvSpPr txBox="1"/>
          <p:nvPr/>
        </p:nvSpPr>
        <p:spPr>
          <a:xfrm>
            <a:off x="7259973" y="1273828"/>
            <a:ext cx="107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Q1 2021</a:t>
            </a:r>
          </a:p>
        </p:txBody>
      </p:sp>
    </p:spTree>
    <p:extLst>
      <p:ext uri="{BB962C8B-B14F-4D97-AF65-F5344CB8AC3E}">
        <p14:creationId xmlns:p14="http://schemas.microsoft.com/office/powerpoint/2010/main" val="1938191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C3E6F-D285-45A1-ACF5-B443C2C61F22}"/>
              </a:ext>
            </a:extLst>
          </p:cNvPr>
          <p:cNvSpPr txBox="1">
            <a:spLocks/>
          </p:cNvSpPr>
          <p:nvPr/>
        </p:nvSpPr>
        <p:spPr>
          <a:xfrm>
            <a:off x="457199" y="138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 for computer and programming skills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A4A902-7C12-4CDB-9DF6-3EDACDC154CA}"/>
              </a:ext>
            </a:extLst>
          </p:cNvPr>
          <p:cNvSpPr txBox="1"/>
          <p:nvPr/>
        </p:nvSpPr>
        <p:spPr>
          <a:xfrm>
            <a:off x="157578" y="1303476"/>
            <a:ext cx="4414421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This table shows the top computer and programming skills featured in job postings for Buckinghamshire for the month of May 2021.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Four Microsoft Office suite programmes feature in the top five.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Demand for enterprise software SAP skills are growing both nationally and globally.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Microsoft Excel and CRM skills are projected to grow nationally.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Skills for programming language Microsoft C# are declining, both nationally and globally.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8CD877D-74F0-48FB-886B-3484767E2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782682"/>
              </p:ext>
            </p:extLst>
          </p:nvPr>
        </p:nvGraphicFramePr>
        <p:xfrm>
          <a:off x="4714042" y="1784682"/>
          <a:ext cx="4272380" cy="3243809"/>
        </p:xfrm>
        <a:graphic>
          <a:graphicData uri="http://schemas.openxmlformats.org/drawingml/2006/table">
            <a:tbl>
              <a:tblPr firstRow="1" firstCol="1" bandRow="1"/>
              <a:tblGrid>
                <a:gridCol w="1682054">
                  <a:extLst>
                    <a:ext uri="{9D8B030D-6E8A-4147-A177-3AD203B41FA5}">
                      <a16:colId xmlns:a16="http://schemas.microsoft.com/office/drawing/2014/main" val="1175485306"/>
                    </a:ext>
                  </a:extLst>
                </a:gridCol>
                <a:gridCol w="1321093">
                  <a:extLst>
                    <a:ext uri="{9D8B030D-6E8A-4147-A177-3AD203B41FA5}">
                      <a16:colId xmlns:a16="http://schemas.microsoft.com/office/drawing/2014/main" val="4048994032"/>
                    </a:ext>
                  </a:extLst>
                </a:gridCol>
                <a:gridCol w="1269233">
                  <a:extLst>
                    <a:ext uri="{9D8B030D-6E8A-4147-A177-3AD203B41FA5}">
                      <a16:colId xmlns:a16="http://schemas.microsoft.com/office/drawing/2014/main" val="1894302047"/>
                    </a:ext>
                  </a:extLst>
                </a:gridCol>
              </a:tblGrid>
              <a:tr h="523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Most sought computer and programming skills by Bucks employers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Global Growth Category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9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Excel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53797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Office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12848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PowerPoint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85536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Word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2850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SQL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8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631646"/>
                  </a:ext>
                </a:extLst>
              </a:tr>
              <a:tr h="167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Enterprise Resource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9513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Software Development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6191"/>
                  </a:ext>
                </a:extLst>
              </a:tr>
              <a:tr h="3051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Relationship Management (CRM)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Stable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11844"/>
                  </a:ext>
                </a:extLst>
              </a:tr>
              <a:tr h="1922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Microsoft C#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Declining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1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05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27C5AA-E8D2-4825-A983-DA32EC8C5C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employers with the most job openings in Buckinghamshire – Mar 2021 to May 2021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87F14-FB3E-4AC8-9977-DB3ACA82E1AA}"/>
              </a:ext>
            </a:extLst>
          </p:cNvPr>
          <p:cNvSpPr txBox="1">
            <a:spLocks/>
          </p:cNvSpPr>
          <p:nvPr/>
        </p:nvSpPr>
        <p:spPr>
          <a:xfrm>
            <a:off x="355107" y="1791464"/>
            <a:ext cx="3785771" cy="36044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Around 45% of job postings in Buckinghamshire can be linked to a specific employer.  Many employers chose not to provide their name when recruiting via a recruitment agency or job site.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table is therefore based on the 45% of job postings which can be linked to an employer (‘visible’ employers)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‘Visible’ employers with the most job openings for the last full quarter (Q4 Oct-Dec) are primarily in the Human Health and Social Work sector.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corresponds with the high proportionate number of job postings for the sector.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F44A55-39EC-4CED-A4C5-340F5B5C85BC}"/>
              </a:ext>
            </a:extLst>
          </p:cNvPr>
          <p:cNvSpPr txBox="1"/>
          <p:nvPr/>
        </p:nvSpPr>
        <p:spPr>
          <a:xfrm>
            <a:off x="4392997" y="5342592"/>
            <a:ext cx="46480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Source: Burning Glass Technologies</a:t>
            </a:r>
          </a:p>
          <a:p>
            <a:endParaRPr lang="en-GB" sz="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25" i="1" dirty="0">
                <a:latin typeface="Arial" panose="020B0604020202020204" pitchFamily="34" charset="0"/>
                <a:cs typeface="Arial" panose="020B0604020202020204" pitchFamily="34" charset="0"/>
              </a:rPr>
              <a:t>Note: 55% of records have been excluded because they do not include an employer. As a result, the chart above may not be representative of the full sample.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94BC6F-C485-4D44-8B3E-B2163A0DB9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658264"/>
              </p:ext>
            </p:extLst>
          </p:nvPr>
        </p:nvGraphicFramePr>
        <p:xfrm>
          <a:off x="4314093" y="1515792"/>
          <a:ext cx="4474800" cy="38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1368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F75383-8418-4FE3-AE62-6CF22DB779B2}"/>
              </a:ext>
            </a:extLst>
          </p:cNvPr>
          <p:cNvSpPr txBox="1">
            <a:spLocks/>
          </p:cNvSpPr>
          <p:nvPr/>
        </p:nvSpPr>
        <p:spPr>
          <a:xfrm>
            <a:off x="457200" y="-1159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data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622421-245B-466D-97FB-DD3AE0DD605D}"/>
              </a:ext>
            </a:extLst>
          </p:cNvPr>
          <p:cNvSpPr txBox="1">
            <a:spLocks/>
          </p:cNvSpPr>
          <p:nvPr/>
        </p:nvSpPr>
        <p:spPr>
          <a:xfrm>
            <a:off x="457200" y="1094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job postings provide a useful, real-time indication of the characteristics and health of local labour markets.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limitations of online job posting data include: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 jobs not commonly advertised online (e.g. those often filled through word-of-mouth or adverts in windows)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employer’s name often not being included in the job posting, which makes it difficult to glean a complete picture of the top recruiting employers in an area, and makes it difficult to assign jobs to industries. 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location not being provided in the job posting, in part due to the increased prevalence of remote working.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Burning Glass Technologies’ classifications of skills are: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Specialised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covers skills that are specific to an occupation, such as ‘lesson planning’ for teachers, or ‘Primary Care’ for nurses.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Baseline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sometimes also called “soft skills” or “transferable skills”. They include skills that are useful across a variety of occupations, such as ‘research’ or ‘staff coordination’.</a:t>
            </a:r>
          </a:p>
          <a:p>
            <a:pPr marL="557213" marR="0" lvl="1" indent="-214313" algn="l" defTabSz="6858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GB" sz="2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Computer and programming skills </a:t>
            </a:r>
            <a:r>
              <a:rPr kumimoji="0" lang="en-GB" sz="2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are IT skills ranging from widely applicable (e.g. ‘Microsoft Word’) to highly specialised (e.g. ‘PERL’).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5397-6302-4464-B2EB-5FA936A7872E}"/>
              </a:ext>
            </a:extLst>
          </p:cNvPr>
          <p:cNvSpPr txBox="1">
            <a:spLocks/>
          </p:cNvSpPr>
          <p:nvPr/>
        </p:nvSpPr>
        <p:spPr>
          <a:xfrm>
            <a:off x="1256190" y="1561910"/>
            <a:ext cx="6381380" cy="1867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Job Vacancies within Buckinghamshire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A0154-73B3-4040-AD12-805B061C8D38}"/>
              </a:ext>
            </a:extLst>
          </p:cNvPr>
          <p:cNvSpPr txBox="1">
            <a:spLocks/>
          </p:cNvSpPr>
          <p:nvPr/>
        </p:nvSpPr>
        <p:spPr>
          <a:xfrm>
            <a:off x="2046580" y="2771775"/>
            <a:ext cx="48006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32927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89078F-4621-4308-9354-4DA8AC5CF992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A8D9A3-9A2F-48A7-8516-68B8931D2923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provides a monthly summary of recruitment trends within Buckinghamshire.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is sourced from Burning Glass Technologies via the Labour Insight platform.  Data is generated by scraping information from job adverts posted on-line  Further details can be found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monitor the impact of Covid-19 on the labour market, and track the speed of economic recovery, data within this report is either benchmarked against Quarter 1 (January to March) 2020, or is benchmarked against the corresponding month in 2019.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details, including some caveats to be aware are, can be found at the end of this slide deck. </a:t>
            </a:r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8852-ADF6-4355-9FB7-7FD55456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2407"/>
            <a:ext cx="7886700" cy="93636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Headlines – May 2021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B29BC-51CA-4277-950D-9B24D9C2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75"/>
            <a:ext cx="7886700" cy="4749541"/>
          </a:xfrm>
        </p:spPr>
        <p:txBody>
          <a:bodyPr>
            <a:normAutofit lnSpcReduction="10000"/>
          </a:bodyPr>
          <a:lstStyle/>
          <a:p>
            <a:r>
              <a:rPr lang="en-GB" sz="1800" dirty="0"/>
              <a:t>Firms in Buckinghamshire are going on a hiring spree, with a 6% rise in job postings compared to the previous month. This is lower than the 7.5% rise nationally.</a:t>
            </a:r>
          </a:p>
          <a:p>
            <a:r>
              <a:rPr lang="en-GB" sz="1800" dirty="0"/>
              <a:t>This follows on from an 10% rise in job postings in Buckinghamshire between March 2021 and April 2021.</a:t>
            </a:r>
          </a:p>
          <a:p>
            <a:r>
              <a:rPr lang="en-GB" sz="1800" dirty="0"/>
              <a:t>Within Buckinghamshire, the greatest rise between April 2021 and May 2021 was in the Chiltern area (+21%).</a:t>
            </a:r>
          </a:p>
          <a:p>
            <a:r>
              <a:rPr lang="en-GB" sz="1800" dirty="0"/>
              <a:t>Roles with the most job postings for May 2021 in Buckinghamshire included customer service rep, office/admin assistant, software developer/engineer, project manager, account manager/rep and registered general nurse.</a:t>
            </a:r>
          </a:p>
          <a:p>
            <a:pPr lvl="1"/>
            <a:r>
              <a:rPr lang="en-GB" sz="1600" dirty="0"/>
              <a:t>This is relatively unchanged from previous months as health and social care roles, along with business-related roles have featured prominently in job postings data.</a:t>
            </a:r>
          </a:p>
          <a:p>
            <a:r>
              <a:rPr lang="en-GB" sz="1800" dirty="0"/>
              <a:t>Demand for teamwork, collaboration, budgeting and cleaning skills was greater in Q1 2021 than pre-pandemic. This compares to reduced demand for skills in customer service, sales and business development.</a:t>
            </a:r>
          </a:p>
          <a:p>
            <a:r>
              <a:rPr lang="en-GB" sz="1800" dirty="0"/>
              <a:t>‘Visible’ employers with the most job openings include Buckinghamshire Council, the NHS, Danaher Corporation, Johnson &amp; Johnson, the Buckinghamshire </a:t>
            </a:r>
            <a:r>
              <a:rPr lang="en-GB" sz="1800"/>
              <a:t>Healthcare Trust and Softcat</a:t>
            </a:r>
            <a:r>
              <a:rPr lang="en-GB" sz="1800" dirty="0"/>
              <a:t>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2830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10D024-2625-4E47-8AE6-3004DBCA2E57}"/>
              </a:ext>
            </a:extLst>
          </p:cNvPr>
          <p:cNvSpPr txBox="1">
            <a:spLocks/>
          </p:cNvSpPr>
          <p:nvPr/>
        </p:nvSpPr>
        <p:spPr>
          <a:xfrm>
            <a:off x="457200" y="-98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Job Postings: 2020-21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C717C15-695D-40CC-95BC-CF818428A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859651"/>
              </p:ext>
            </p:extLst>
          </p:nvPr>
        </p:nvGraphicFramePr>
        <p:xfrm>
          <a:off x="457200" y="1044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50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3080F0-0EAF-48D8-9DE4-21120DB5A900}"/>
              </a:ext>
            </a:extLst>
          </p:cNvPr>
          <p:cNvSpPr txBox="1">
            <a:spLocks/>
          </p:cNvSpPr>
          <p:nvPr/>
        </p:nvSpPr>
        <p:spPr>
          <a:xfrm>
            <a:off x="545977" y="-62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Monthly Job Postings: 2020-21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2F008A5-612F-40B1-A92E-DA54A66AA517}"/>
              </a:ext>
            </a:extLst>
          </p:cNvPr>
          <p:cNvSpPr txBox="1">
            <a:spLocks/>
          </p:cNvSpPr>
          <p:nvPr/>
        </p:nvSpPr>
        <p:spPr>
          <a:xfrm>
            <a:off x="457200" y="1080286"/>
            <a:ext cx="8229600" cy="47831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with the national picture, job postings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Buckinghamshire declined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significantly at the start of the first Covid-19 lockdown.</a:t>
            </a:r>
          </a:p>
          <a:p>
            <a:pPr marL="0" lvl="0" indent="0">
              <a:buNone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May 2020 to October 2020, the number of job postings (nationally and in Buckinghamshire) rose month on month.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October 2020, the number of job postings returned to pre-pandemic levels.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200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second national lockdown initiated in early November 2020 brought a return to falling job posting numbers, however </a:t>
            </a:r>
            <a:r>
              <a:rPr kumimoji="0" lang="en-GB" sz="2200" b="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remained at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pre-pandemic levels in Buckinghamshire.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 saw a drop in job posting numbers in Buckinghamshire, whereas numbers for England remained relatively level. This is to be expected as recruitment activity tends to be lower in December.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increased at the start of 2021 in Buckinghamshire, with numbers for March 2021 onwards surpassing those from the previous year.</a:t>
            </a: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9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D7FA7-8211-4FDE-8AEC-8D3E09951818}"/>
              </a:ext>
            </a:extLst>
          </p:cNvPr>
          <p:cNvSpPr txBox="1">
            <a:spLocks/>
          </p:cNvSpPr>
          <p:nvPr/>
        </p:nvSpPr>
        <p:spPr>
          <a:xfrm>
            <a:off x="519344" y="37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Recruitment activity tends to vary across the year, so how does 2021 &amp; 2020 compare with 2019 on a month-by-month basis?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ettenschweiler" panose="020B070604090206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BD1A405-38B8-4812-B1C7-E46E67972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051410"/>
              </p:ext>
            </p:extLst>
          </p:nvPr>
        </p:nvGraphicFramePr>
        <p:xfrm>
          <a:off x="519344" y="1731371"/>
          <a:ext cx="8229600" cy="40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D9675D-8C63-4670-BD17-69ADC8CFE72E}"/>
              </a:ext>
            </a:extLst>
          </p:cNvPr>
          <p:cNvSpPr txBox="1"/>
          <p:nvPr/>
        </p:nvSpPr>
        <p:spPr>
          <a:xfrm>
            <a:off x="239080" y="5643693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43E6E0-9BFE-4122-80E3-019C10BD44CD}"/>
              </a:ext>
            </a:extLst>
          </p:cNvPr>
          <p:cNvSpPr txBox="1"/>
          <p:nvPr/>
        </p:nvSpPr>
        <p:spPr>
          <a:xfrm>
            <a:off x="74084" y="1905358"/>
            <a:ext cx="461665" cy="257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Number of job postings</a:t>
            </a:r>
          </a:p>
        </p:txBody>
      </p:sp>
    </p:spTree>
    <p:extLst>
      <p:ext uri="{BB962C8B-B14F-4D97-AF65-F5344CB8AC3E}">
        <p14:creationId xmlns:p14="http://schemas.microsoft.com/office/powerpoint/2010/main" val="259464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90032B-2CFE-47A8-8EEA-3F15D580E0A2}"/>
              </a:ext>
            </a:extLst>
          </p:cNvPr>
          <p:cNvSpPr txBox="1">
            <a:spLocks/>
          </p:cNvSpPr>
          <p:nvPr/>
        </p:nvSpPr>
        <p:spPr>
          <a:xfrm>
            <a:off x="759040" y="-133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within Buckinghamshire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62B5-6217-4282-8BDB-7C116D9BC2CB}"/>
              </a:ext>
            </a:extLst>
          </p:cNvPr>
          <p:cNvSpPr txBox="1">
            <a:spLocks/>
          </p:cNvSpPr>
          <p:nvPr/>
        </p:nvSpPr>
        <p:spPr>
          <a:xfrm>
            <a:off x="155360" y="1009265"/>
            <a:ext cx="3768571" cy="47059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5802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B5D137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006965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92298E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during March 2020 to May 2021 are higher overall compared to the previous year.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comparative increase for Aylesbury Vale could be related to the presence of large public sector employers. 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Buckinghamshire, Wycombe has had the largest fall in the number of job postings.</a:t>
            </a:r>
          </a:p>
          <a:p>
            <a:pPr marL="214313" indent="-214313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postings in Buckinghamshire increased compared to declines for the South East region and England as a whole</a:t>
            </a:r>
          </a:p>
          <a:p>
            <a:pPr marL="214313" indent="-214313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 – some job postings state the job location as being ‘Buckinghamshire’ only.  These cannot therefore be coded to sub-areas. Hence why the data for Buckinghamshire is higher than the data for the four former districts combined. </a:t>
            </a:r>
          </a:p>
          <a:p>
            <a:pPr marL="214313" indent="-214313"/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15">
            <a:extLst>
              <a:ext uri="{FF2B5EF4-FFF2-40B4-BE49-F238E27FC236}">
                <a16:creationId xmlns:a16="http://schemas.microsoft.com/office/drawing/2014/main" id="{9E35A20E-4D0F-4EBD-903B-A65E3397A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609472"/>
              </p:ext>
            </p:extLst>
          </p:nvPr>
        </p:nvGraphicFramePr>
        <p:xfrm>
          <a:off x="4136995" y="1970842"/>
          <a:ext cx="4660221" cy="2993049"/>
        </p:xfrm>
        <a:graphic>
          <a:graphicData uri="http://schemas.openxmlformats.org/drawingml/2006/table">
            <a:tbl>
              <a:tblPr/>
              <a:tblGrid>
                <a:gridCol w="1205697">
                  <a:extLst>
                    <a:ext uri="{9D8B030D-6E8A-4147-A177-3AD203B41FA5}">
                      <a16:colId xmlns:a16="http://schemas.microsoft.com/office/drawing/2014/main" val="2792365867"/>
                    </a:ext>
                  </a:extLst>
                </a:gridCol>
                <a:gridCol w="1016037">
                  <a:extLst>
                    <a:ext uri="{9D8B030D-6E8A-4147-A177-3AD203B41FA5}">
                      <a16:colId xmlns:a16="http://schemas.microsoft.com/office/drawing/2014/main" val="667052962"/>
                    </a:ext>
                  </a:extLst>
                </a:gridCol>
                <a:gridCol w="983875">
                  <a:extLst>
                    <a:ext uri="{9D8B030D-6E8A-4147-A177-3AD203B41FA5}">
                      <a16:colId xmlns:a16="http://schemas.microsoft.com/office/drawing/2014/main" val="312449886"/>
                    </a:ext>
                  </a:extLst>
                </a:gridCol>
                <a:gridCol w="723066">
                  <a:extLst>
                    <a:ext uri="{9D8B030D-6E8A-4147-A177-3AD203B41FA5}">
                      <a16:colId xmlns:a16="http://schemas.microsoft.com/office/drawing/2014/main" val="2811763997"/>
                    </a:ext>
                  </a:extLst>
                </a:gridCol>
                <a:gridCol w="731546">
                  <a:extLst>
                    <a:ext uri="{9D8B030D-6E8A-4147-A177-3AD203B41FA5}">
                      <a16:colId xmlns:a16="http://schemas.microsoft.com/office/drawing/2014/main" val="3751315306"/>
                    </a:ext>
                  </a:extLst>
                </a:gridCol>
              </a:tblGrid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Number of job postings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9571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19-May 20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Mar 20-May 21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Change (%)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219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Wycombe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22,740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20,300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-2,440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40845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Aylesbury Vale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13,960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14,860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692279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Bucks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4,720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4,650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54093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Chiltern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4,580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5,050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68388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Buckinghamshire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63,200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64,510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+1,310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106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South East 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1,297,380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1,241,500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-55,880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481543"/>
                  </a:ext>
                </a:extLst>
              </a:tr>
              <a:tr h="332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6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6,493,500 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6,359,850 </a:t>
                      </a:r>
                    </a:p>
                  </a:txBody>
                  <a:tcPr marL="5715" marR="5715" marT="5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-133,650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05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10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5959D63-E213-4ECB-B274-61BB14DFED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670590"/>
              </p:ext>
            </p:extLst>
          </p:nvPr>
        </p:nvGraphicFramePr>
        <p:xfrm>
          <a:off x="505800" y="1417638"/>
          <a:ext cx="81324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8EECBBC-DF83-4423-B172-396EF57023A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50" kern="1200">
                <a:solidFill>
                  <a:srgbClr val="006965"/>
                </a:solidFill>
                <a:latin typeface="Haettenschweiler" panose="020B0706040902060204" pitchFamily="34" charset="0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occupational groups by number of job postings – May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3EAFC6-8E28-41FD-A459-9197BD4DA7E3}"/>
              </a:ext>
            </a:extLst>
          </p:cNvPr>
          <p:cNvSpPr txBox="1"/>
          <p:nvPr/>
        </p:nvSpPr>
        <p:spPr>
          <a:xfrm>
            <a:off x="6103397" y="5506109"/>
            <a:ext cx="345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Data for Buckinghamshire </a:t>
            </a:r>
          </a:p>
        </p:txBody>
      </p:sp>
    </p:spTree>
    <p:extLst>
      <p:ext uri="{BB962C8B-B14F-4D97-AF65-F5344CB8AC3E}">
        <p14:creationId xmlns:p14="http://schemas.microsoft.com/office/powerpoint/2010/main" val="130190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cks Skills Hu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FE3"/>
      </a:accent1>
      <a:accent2>
        <a:srgbClr val="772480"/>
      </a:accent2>
      <a:accent3>
        <a:srgbClr val="D02486"/>
      </a:accent3>
      <a:accent4>
        <a:srgbClr val="A2C617"/>
      </a:accent4>
      <a:accent5>
        <a:srgbClr val="EE7203"/>
      </a:accent5>
      <a:accent6>
        <a:srgbClr val="472665"/>
      </a:accent6>
      <a:hlink>
        <a:srgbClr val="009FE3"/>
      </a:hlink>
      <a:folHlink>
        <a:srgbClr val="7724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s Skills hub - Presentation  -  Read-Only" id="{980FC5EC-F361-4588-B2D3-BF3EE5F48AB5}" vid="{705131F8-E0AD-4CF3-A3C0-E3C0E18EE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acb442-bfc7-44df-9acc-2a4df8c8cb38">T6W7HYUETC4M-6132631-294313</_dlc_DocId>
    <_dlc_DocIdUrl xmlns="bdacb442-bfc7-44df-9acc-2a4df8c8cb38">
      <Url>https://bucksbusinessfirst.sharepoint.com/sites/btvlep/_layouts/15/DocIdRedir.aspx?ID=T6W7HYUETC4M-6132631-294313</Url>
      <Description>T6W7HYUETC4M-6132631-294313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4EBCA9820A54889BE266E05484C17" ma:contentTypeVersion="1110" ma:contentTypeDescription="Create a new document." ma:contentTypeScope="" ma:versionID="10c832296571daf3b65f62d0896ba2f8">
  <xsd:schema xmlns:xsd="http://www.w3.org/2001/XMLSchema" xmlns:xs="http://www.w3.org/2001/XMLSchema" xmlns:p="http://schemas.microsoft.com/office/2006/metadata/properties" xmlns:ns2="bdacb442-bfc7-44df-9acc-2a4df8c8cb38" xmlns:ns3="f381c5e9-0710-4874-9e83-7dea9d48a2b2" targetNamespace="http://schemas.microsoft.com/office/2006/metadata/properties" ma:root="true" ma:fieldsID="6cd503fbd924ea8a6fa829b036ad56b2" ns2:_="" ns3:_="">
    <xsd:import namespace="bdacb442-bfc7-44df-9acc-2a4df8c8cb38"/>
    <xsd:import namespace="f381c5e9-0710-4874-9e83-7dea9d48a2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cb442-bfc7-44df-9acc-2a4df8c8cb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c5e9-0710-4874-9e83-7dea9d48a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0979E3-3BC3-4568-9134-039CDB5C133C}">
  <ds:schemaRefs>
    <ds:schemaRef ds:uri="http://schemas.microsoft.com/office/2006/documentManagement/types"/>
    <ds:schemaRef ds:uri="http://schemas.microsoft.com/office/infopath/2007/PartnerControls"/>
    <ds:schemaRef ds:uri="26cd0337-c8ef-4b22-880f-eebb305872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bb0b2d-d2c1-4cce-8091-a776cdf39d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962C90-D43A-4B9F-B355-E5B8133EE564}"/>
</file>

<file path=customXml/itemProps3.xml><?xml version="1.0" encoding="utf-8"?>
<ds:datastoreItem xmlns:ds="http://schemas.openxmlformats.org/officeDocument/2006/customXml" ds:itemID="{9945E112-BA1C-460B-B5D6-78E6AB7675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62BAA4-FB0A-427F-A6B6-6D41A04F4B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1722</Words>
  <Application>Microsoft Office PowerPoint</Application>
  <PresentationFormat>On-screen Show (4:3)</PresentationFormat>
  <Paragraphs>226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Haettenschweiler</vt:lpstr>
      <vt:lpstr>Office Theme</vt:lpstr>
      <vt:lpstr>PowerPoint Presentation</vt:lpstr>
      <vt:lpstr>PowerPoint Presentation</vt:lpstr>
      <vt:lpstr>PowerPoint Presentation</vt:lpstr>
      <vt:lpstr>Headlines – May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Job creation: occupations with more job postings in Bucks in Q1 2021 than Q1 2020</vt:lpstr>
      <vt:lpstr>Reduced demand: occupations with fewer job postings in Bucks in Q1 2021 than Q1 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Thompson</dc:creator>
  <cp:lastModifiedBy>Richard Burton</cp:lastModifiedBy>
  <cp:revision>32</cp:revision>
  <dcterms:created xsi:type="dcterms:W3CDTF">2020-01-06T14:48:21Z</dcterms:created>
  <dcterms:modified xsi:type="dcterms:W3CDTF">2021-06-17T10:06:32Z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0x010100B184EBCA9820A54889BE266E05484C17</vt:lpwstr>
  </property>
  <property fmtid="{D5CDD505-2E9C-101B-9397-08002B2CF9AE}" pid="3" name="_dlc_DocIdItemGuid">
    <vt:lpwstr>a2f01f70-2ba5-4f56-8b28-a3bf2471e912</vt:lpwstr>
  </property>
</Properties>
</file>