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91B379-F888-4548-8020-07FE68CC237B}" v="25" dt="2021-07-15T12:47:02.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Job%20Postings%20Analysis%20July%202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Sheet1!$B$3:$B$20</c:f>
              <c:strCache>
                <c:ptCount val="18"/>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strCache>
            </c:strRef>
          </c:cat>
          <c:val>
            <c:numRef>
              <c:f>Sheet1!$D$3:$D$20</c:f>
              <c:numCache>
                <c:formatCode>_-* #,##0_-;\-* #,##0_-;_-* "-"??_-;_-@_-</c:formatCode>
                <c:ptCount val="18"/>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Sheet1!$B$3:$B$20</c:f>
              <c:strCache>
                <c:ptCount val="18"/>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strCache>
            </c:strRef>
          </c:cat>
          <c:val>
            <c:numRef>
              <c:f>Sheet1!$C$3:$C$20</c:f>
              <c:numCache>
                <c:formatCode>_-* #,##0_-;\-* #,##0_-;_-* "-"??_-;_-@_-</c:formatCode>
                <c:ptCount val="18"/>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9809638378536014"/>
          <c:y val="3.4952119582064643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Sheet1!$G$21:$G$45</c:f>
              <c:strCache>
                <c:ptCount val="25"/>
                <c:pt idx="0">
                  <c:v>Office / Administrative Assistant</c:v>
                </c:pt>
                <c:pt idx="1">
                  <c:v>Customer Service Representative</c:v>
                </c:pt>
                <c:pt idx="2">
                  <c:v>Project Manager</c:v>
                </c:pt>
                <c:pt idx="3">
                  <c:v>Registered General Nurse (RGN)</c:v>
                </c:pt>
                <c:pt idx="4">
                  <c:v>Software Developer / Engineer</c:v>
                </c:pt>
                <c:pt idx="5">
                  <c:v>Account Manager / Representative</c:v>
                </c:pt>
                <c:pt idx="6">
                  <c:v>Teaching Assistant</c:v>
                </c:pt>
                <c:pt idx="7">
                  <c:v>Bookkeeper / Accounting Clerk</c:v>
                </c:pt>
                <c:pt idx="8">
                  <c:v>Caregiver / Personal Care Aide</c:v>
                </c:pt>
                <c:pt idx="9">
                  <c:v>Accountant</c:v>
                </c:pt>
                <c:pt idx="10">
                  <c:v>Care assistant</c:v>
                </c:pt>
                <c:pt idx="11">
                  <c:v>Primary School Teacher</c:v>
                </c:pt>
                <c:pt idx="12">
                  <c:v>Computer Support Specialist</c:v>
                </c:pt>
                <c:pt idx="13">
                  <c:v>Chef</c:v>
                </c:pt>
                <c:pt idx="14">
                  <c:v>Labourer / Material Handler</c:v>
                </c:pt>
                <c:pt idx="15">
                  <c:v>Lawyer</c:v>
                </c:pt>
                <c:pt idx="16">
                  <c:v>Sales Manager</c:v>
                </c:pt>
                <c:pt idx="17">
                  <c:v>Sales Assistant</c:v>
                </c:pt>
                <c:pt idx="18">
                  <c:v>Delivery Driver</c:v>
                </c:pt>
                <c:pt idx="19">
                  <c:v>Receptionist</c:v>
                </c:pt>
                <c:pt idx="20">
                  <c:v>Marketing Manager</c:v>
                </c:pt>
                <c:pt idx="21">
                  <c:v>Recruiter</c:v>
                </c:pt>
                <c:pt idx="22">
                  <c:v>Family / School / General Social Worker</c:v>
                </c:pt>
                <c:pt idx="23">
                  <c:v>Warehouse / Inventory Associate</c:v>
                </c:pt>
                <c:pt idx="24">
                  <c:v>General cleaner</c:v>
                </c:pt>
              </c:strCache>
            </c:strRef>
          </c:cat>
          <c:val>
            <c:numRef>
              <c:f>Sheet1!$H$21:$H$45</c:f>
              <c:numCache>
                <c:formatCode>#,##0</c:formatCode>
                <c:ptCount val="25"/>
                <c:pt idx="0">
                  <c:v>219</c:v>
                </c:pt>
                <c:pt idx="1">
                  <c:v>177</c:v>
                </c:pt>
                <c:pt idx="2">
                  <c:v>152</c:v>
                </c:pt>
                <c:pt idx="3">
                  <c:v>143</c:v>
                </c:pt>
                <c:pt idx="4">
                  <c:v>129</c:v>
                </c:pt>
                <c:pt idx="5">
                  <c:v>118</c:v>
                </c:pt>
                <c:pt idx="6">
                  <c:v>111</c:v>
                </c:pt>
                <c:pt idx="7">
                  <c:v>98</c:v>
                </c:pt>
                <c:pt idx="8">
                  <c:v>96</c:v>
                </c:pt>
                <c:pt idx="9">
                  <c:v>92</c:v>
                </c:pt>
                <c:pt idx="10">
                  <c:v>91</c:v>
                </c:pt>
                <c:pt idx="11">
                  <c:v>87</c:v>
                </c:pt>
                <c:pt idx="12">
                  <c:v>87</c:v>
                </c:pt>
                <c:pt idx="13">
                  <c:v>79</c:v>
                </c:pt>
                <c:pt idx="14">
                  <c:v>75</c:v>
                </c:pt>
                <c:pt idx="15">
                  <c:v>71</c:v>
                </c:pt>
                <c:pt idx="16">
                  <c:v>61</c:v>
                </c:pt>
                <c:pt idx="17">
                  <c:v>61</c:v>
                </c:pt>
                <c:pt idx="18">
                  <c:v>61</c:v>
                </c:pt>
                <c:pt idx="19">
                  <c:v>60</c:v>
                </c:pt>
                <c:pt idx="20">
                  <c:v>60</c:v>
                </c:pt>
                <c:pt idx="21">
                  <c:v>58</c:v>
                </c:pt>
                <c:pt idx="22">
                  <c:v>57</c:v>
                </c:pt>
                <c:pt idx="23">
                  <c:v>56</c:v>
                </c:pt>
                <c:pt idx="24">
                  <c:v>56</c:v>
                </c:pt>
              </c:numCache>
            </c:numRef>
          </c:val>
          <c:extLst>
            <c:ext xmlns:c16="http://schemas.microsoft.com/office/drawing/2014/chart" uri="{C3380CC4-5D6E-409C-BE32-E72D297353CC}">
              <c16:uniqueId val="{00000000-CC81-455F-88D8-F575C18258D0}"/>
            </c:ext>
          </c:extLst>
        </c:ser>
        <c:dLbls>
          <c:showLegendKey val="0"/>
          <c:showVal val="0"/>
          <c:showCatName val="0"/>
          <c:showSerName val="0"/>
          <c:showPercent val="0"/>
          <c:showBubbleSize val="0"/>
        </c:dLbls>
        <c:gapWidth val="182"/>
        <c:axId val="629425576"/>
        <c:axId val="629426560"/>
      </c:barChart>
      <c:catAx>
        <c:axId val="629425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9426560"/>
        <c:crosses val="autoZero"/>
        <c:auto val="1"/>
        <c:lblAlgn val="ctr"/>
        <c:lblOffset val="100"/>
        <c:noMultiLvlLbl val="0"/>
      </c:catAx>
      <c:valAx>
        <c:axId val="62942656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94255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Sheet5!$A$2:$A$20</c:f>
              <c:strCache>
                <c:ptCount val="19"/>
                <c:pt idx="0">
                  <c:v>Buckinghamshire Council</c:v>
                </c:pt>
                <c:pt idx="1">
                  <c:v>National Health Service</c:v>
                </c:pt>
                <c:pt idx="2">
                  <c:v>Danaher Corporation</c:v>
                </c:pt>
                <c:pt idx="3">
                  <c:v>Buckinghamshire Healthcare Trust</c:v>
                </c:pt>
                <c:pt idx="4">
                  <c:v>Johnson &amp; Johnson</c:v>
                </c:pt>
                <c:pt idx="5">
                  <c:v>Softcat Plc</c:v>
                </c:pt>
                <c:pt idx="6">
                  <c:v>The Fremantle Trust</c:v>
                </c:pt>
                <c:pt idx="7">
                  <c:v>Biffa</c:v>
                </c:pt>
                <c:pt idx="8">
                  <c:v>Buckinghamshire New University</c:v>
                </c:pt>
                <c:pt idx="9">
                  <c:v>Absolute Interpreting Translations Ltd</c:v>
                </c:pt>
                <c:pt idx="10">
                  <c:v>Barchester Healthcare</c:v>
                </c:pt>
                <c:pt idx="11">
                  <c:v>Better Prospects Limited</c:v>
                </c:pt>
                <c:pt idx="12">
                  <c:v>Bidvine</c:v>
                </c:pt>
                <c:pt idx="13">
                  <c:v>Amazon.Com</c:v>
                </c:pt>
                <c:pt idx="14">
                  <c:v>Dunbar Education</c:v>
                </c:pt>
                <c:pt idx="15">
                  <c:v>Nuffield Health</c:v>
                </c:pt>
                <c:pt idx="16">
                  <c:v>Paradigm Housing Group</c:v>
                </c:pt>
                <c:pt idx="17">
                  <c:v>Oakman Inns</c:v>
                </c:pt>
                <c:pt idx="18">
                  <c:v>The Perfume Shop</c:v>
                </c:pt>
              </c:strCache>
            </c:strRef>
          </c:cat>
          <c:val>
            <c:numRef>
              <c:f>Sheet5!$B$2:$B$20</c:f>
              <c:numCache>
                <c:formatCode>#,##0</c:formatCode>
                <c:ptCount val="19"/>
                <c:pt idx="0">
                  <c:v>728</c:v>
                </c:pt>
                <c:pt idx="1">
                  <c:v>518</c:v>
                </c:pt>
                <c:pt idx="2">
                  <c:v>205</c:v>
                </c:pt>
                <c:pt idx="3">
                  <c:v>119</c:v>
                </c:pt>
                <c:pt idx="4">
                  <c:v>107</c:v>
                </c:pt>
                <c:pt idx="5">
                  <c:v>104</c:v>
                </c:pt>
                <c:pt idx="6">
                  <c:v>74</c:v>
                </c:pt>
                <c:pt idx="7">
                  <c:v>73</c:v>
                </c:pt>
                <c:pt idx="8">
                  <c:v>52</c:v>
                </c:pt>
                <c:pt idx="9">
                  <c:v>46</c:v>
                </c:pt>
                <c:pt idx="10">
                  <c:v>45</c:v>
                </c:pt>
                <c:pt idx="11">
                  <c:v>44</c:v>
                </c:pt>
                <c:pt idx="12">
                  <c:v>43</c:v>
                </c:pt>
                <c:pt idx="13">
                  <c:v>41</c:v>
                </c:pt>
                <c:pt idx="14">
                  <c:v>40</c:v>
                </c:pt>
                <c:pt idx="15">
                  <c:v>38</c:v>
                </c:pt>
                <c:pt idx="16">
                  <c:v>37</c:v>
                </c:pt>
                <c:pt idx="17">
                  <c:v>35</c:v>
                </c:pt>
                <c:pt idx="18">
                  <c:v>34</c:v>
                </c:pt>
              </c:numCache>
            </c:numRef>
          </c:val>
          <c:extLst>
            <c:ext xmlns:c16="http://schemas.microsoft.com/office/drawing/2014/chart" uri="{C3380CC4-5D6E-409C-BE32-E72D297353CC}">
              <c16:uniqueId val="{00000000-38A5-4172-9C00-AE01A5208161}"/>
            </c:ext>
          </c:extLst>
        </c:ser>
        <c:dLbls>
          <c:showLegendKey val="0"/>
          <c:showVal val="0"/>
          <c:showCatName val="0"/>
          <c:showSerName val="0"/>
          <c:showPercent val="0"/>
          <c:showBubbleSize val="0"/>
        </c:dLbls>
        <c:gapWidth val="182"/>
        <c:axId val="661895504"/>
        <c:axId val="661897144"/>
      </c:barChart>
      <c:catAx>
        <c:axId val="661895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61897144"/>
        <c:crosses val="autoZero"/>
        <c:auto val="1"/>
        <c:lblAlgn val="ctr"/>
        <c:lblOffset val="100"/>
        <c:noMultiLvlLbl val="0"/>
      </c:catAx>
      <c:valAx>
        <c:axId val="661897144"/>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618955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15/07/2021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901068"/>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June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enterprise software SAP skills are growing both nationally and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Microsoft Excel, CRM and Microsoft Outlook skills are projected to grow nationally.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2555467186"/>
              </p:ext>
            </p:extLst>
          </p:nvPr>
        </p:nvGraphicFramePr>
        <p:xfrm>
          <a:off x="4714042" y="1784682"/>
          <a:ext cx="4272380" cy="3243809"/>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47631646"/>
                  </a:ext>
                </a:extLst>
              </a:tr>
              <a:tr h="167064">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Outlook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Apr 2021 to Jun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6" name="Chart 5">
            <a:extLst>
              <a:ext uri="{FF2B5EF4-FFF2-40B4-BE49-F238E27FC236}">
                <a16:creationId xmlns:a16="http://schemas.microsoft.com/office/drawing/2014/main" id="{F6818EF5-6BB7-4007-A5AB-87A399DC6DFA}"/>
              </a:ext>
            </a:extLst>
          </p:cNvPr>
          <p:cNvGraphicFramePr>
            <a:graphicFrameLocks/>
          </p:cNvGraphicFramePr>
          <p:nvPr>
            <p:extLst>
              <p:ext uri="{D42A27DB-BD31-4B8C-83A1-F6EECF244321}">
                <p14:modId xmlns:p14="http://schemas.microsoft.com/office/powerpoint/2010/main" val="3804729233"/>
              </p:ext>
            </p:extLst>
          </p:nvPr>
        </p:nvGraphicFramePr>
        <p:xfrm>
          <a:off x="4479604" y="1504058"/>
          <a:ext cx="4474800" cy="382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July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June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Firms in Buckinghamshire are going on a hiring spree, with a 9% rise in job postings in June 2021 compared to the previous month. This is higher than the 3% rise nationally.</a:t>
            </a:r>
          </a:p>
          <a:p>
            <a:r>
              <a:rPr lang="en-GB" sz="1800" dirty="0"/>
              <a:t>This follows on from an 6% rise in job postings in Buckinghamshire between April 2021 and May 2021.</a:t>
            </a:r>
          </a:p>
          <a:p>
            <a:r>
              <a:rPr lang="en-GB" sz="1800" dirty="0"/>
              <a:t>Within Buckinghamshire, the greatest rise between May 2021 and June 2021 was in the Aylesbury Vale area (+12.6%).</a:t>
            </a:r>
          </a:p>
          <a:p>
            <a:r>
              <a:rPr lang="en-GB" sz="1800" dirty="0"/>
              <a:t>Roles with the most job postings for June 2021 in Buckinghamshire included office/admin assistant, customer service rep, project manager, registered general nurse, software developer/engineer, account manager/rep and teaching assistants.</a:t>
            </a:r>
          </a:p>
          <a:p>
            <a:pPr lvl="1"/>
            <a:r>
              <a:rPr lang="en-GB" sz="1600" dirty="0"/>
              <a:t>Compared to previous months, demand for health and social care roles is now lower whilst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1666963679"/>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3071690677"/>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21347"/>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March 2020 to June 2021 are higher overall compared to the previous year.</a:t>
            </a:r>
          </a:p>
          <a:p>
            <a:pPr marL="214313" indent="-214313"/>
            <a:r>
              <a:rPr lang="en-GB" sz="1400" dirty="0">
                <a:solidFill>
                  <a:schemeClr val="tx1"/>
                </a:solidFill>
                <a:latin typeface="Arial" panose="020B0604020202020204" pitchFamily="34" charset="0"/>
                <a:cs typeface="Arial" panose="020B0604020202020204" pitchFamily="34" charset="0"/>
              </a:rPr>
              <a:t>The comparative increase for Aylesbury Vale could be related to the presence of large public sector employers. </a:t>
            </a:r>
          </a:p>
          <a:p>
            <a:pPr marL="214313" indent="-214313"/>
            <a:r>
              <a:rPr lang="en-GB" sz="1400" dirty="0">
                <a:solidFill>
                  <a:schemeClr val="tx1"/>
                </a:solidFill>
                <a:latin typeface="Arial" panose="020B0604020202020204" pitchFamily="34" charset="0"/>
                <a:cs typeface="Arial" panose="020B0604020202020204" pitchFamily="34" charset="0"/>
              </a:rPr>
              <a:t>Within Buckinghamshire, Wycombe has had the largest fall in the number of job postings.</a:t>
            </a: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158372517"/>
              </p:ext>
            </p:extLst>
          </p:nvPr>
        </p:nvGraphicFramePr>
        <p:xfrm>
          <a:off x="4136995" y="1970842"/>
          <a:ext cx="4660221" cy="2993049"/>
        </p:xfrm>
        <a:graphic>
          <a:graphicData uri="http://schemas.openxmlformats.org/drawingml/2006/table">
            <a:tbl>
              <a:tblPr/>
              <a:tblGrid>
                <a:gridCol w="1205697">
                  <a:extLst>
                    <a:ext uri="{9D8B030D-6E8A-4147-A177-3AD203B41FA5}">
                      <a16:colId xmlns:a16="http://schemas.microsoft.com/office/drawing/2014/main" val="2792365867"/>
                    </a:ext>
                  </a:extLst>
                </a:gridCol>
                <a:gridCol w="1016037">
                  <a:extLst>
                    <a:ext uri="{9D8B030D-6E8A-4147-A177-3AD203B41FA5}">
                      <a16:colId xmlns:a16="http://schemas.microsoft.com/office/drawing/2014/main" val="667052962"/>
                    </a:ext>
                  </a:extLst>
                </a:gridCol>
                <a:gridCol w="983875">
                  <a:extLst>
                    <a:ext uri="{9D8B030D-6E8A-4147-A177-3AD203B41FA5}">
                      <a16:colId xmlns:a16="http://schemas.microsoft.com/office/drawing/2014/main" val="312449886"/>
                    </a:ext>
                  </a:extLst>
                </a:gridCol>
                <a:gridCol w="723066">
                  <a:extLst>
                    <a:ext uri="{9D8B030D-6E8A-4147-A177-3AD203B41FA5}">
                      <a16:colId xmlns:a16="http://schemas.microsoft.com/office/drawing/2014/main" val="2811763997"/>
                    </a:ext>
                  </a:extLst>
                </a:gridCol>
                <a:gridCol w="731546">
                  <a:extLst>
                    <a:ext uri="{9D8B030D-6E8A-4147-A177-3AD203B41FA5}">
                      <a16:colId xmlns:a16="http://schemas.microsoft.com/office/drawing/2014/main" val="3751315306"/>
                    </a:ext>
                  </a:extLst>
                </a:gridCol>
              </a:tblGrid>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Mar 19-Jun 20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Mar 20-Jun 21</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23,680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22,280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FF0000"/>
                          </a:solidFill>
                          <a:effectLst/>
                          <a:latin typeface="Arial" panose="020B0604020202020204" pitchFamily="34" charset="0"/>
                          <a:cs typeface="Arial" panose="020B0604020202020204" pitchFamily="34" charset="0"/>
                        </a:rPr>
                        <a:t>-1,400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FF0000"/>
                          </a:solidFill>
                          <a:effectLst/>
                          <a:latin typeface="Arial" panose="020B0604020202020204" pitchFamily="34" charset="0"/>
                          <a:cs typeface="Arial" panose="020B0604020202020204" pitchFamily="34" charset="0"/>
                        </a:rPr>
                        <a:t>-6%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14,670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16,180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+1,510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4,940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5,170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4,800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5,550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65,950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71,180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1,355,560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1,364,720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+9,160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332561">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6,788,130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6,944,500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+156,370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734A1D8-82DA-4AEE-BA43-B761E79BE37E}"/>
              </a:ext>
            </a:extLst>
          </p:cNvPr>
          <p:cNvGraphicFramePr>
            <a:graphicFrameLocks/>
          </p:cNvGraphicFramePr>
          <p:nvPr>
            <p:extLst>
              <p:ext uri="{D42A27DB-BD31-4B8C-83A1-F6EECF244321}">
                <p14:modId xmlns:p14="http://schemas.microsoft.com/office/powerpoint/2010/main" val="1963922641"/>
              </p:ext>
            </p:extLst>
          </p:nvPr>
        </p:nvGraphicFramePr>
        <p:xfrm>
          <a:off x="505800" y="1341816"/>
          <a:ext cx="8132400" cy="460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Top occupational groups by number of job postings – June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2310</TotalTime>
  <Words>1685</Words>
  <Application>Microsoft Office PowerPoint</Application>
  <PresentationFormat>On-screen Show (4:3)</PresentationFormat>
  <Paragraphs>198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June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Richard Burton</cp:lastModifiedBy>
  <cp:revision>33</cp:revision>
  <dcterms:created xsi:type="dcterms:W3CDTF">2020-01-06T14:48:21Z</dcterms:created>
  <dcterms:modified xsi:type="dcterms:W3CDTF">2021-07-15T13:08:59Z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