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olors4.xml" ContentType="application/vnd.ms-office.chartcolorstyle+xml"/>
  <Override PartName="/ppt/charts/chart5.xml" ContentType="application/vnd.openxmlformats-officedocument.drawingml.chart+xml"/>
  <Override PartName="/ppt/commentAuthors.xml" ContentType="application/vnd.openxmlformats-officedocument.presentationml.commentAuthors+xml"/>
  <Override PartName="/ppt/theme/theme1.xml" ContentType="application/vnd.openxmlformats-officedocument.theme+xml"/>
  <Override PartName="/ppt/charts/style5.xml" ContentType="application/vnd.ms-office.chartstyl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59" r:id="rId6"/>
    <p:sldId id="264" r:id="rId7"/>
    <p:sldId id="261" r:id="rId8"/>
    <p:sldId id="266" r:id="rId9"/>
    <p:sldId id="265" r:id="rId10"/>
    <p:sldId id="494" r:id="rId11"/>
    <p:sldId id="267" r:id="rId12"/>
    <p:sldId id="489" r:id="rId13"/>
    <p:sldId id="490" r:id="rId14"/>
    <p:sldId id="491" r:id="rId15"/>
    <p:sldId id="492" r:id="rId16"/>
    <p:sldId id="531" r:id="rId17"/>
    <p:sldId id="260" r:id="rId18"/>
    <p:sldId id="262" r:id="rId19"/>
    <p:sldId id="263" r:id="rId20"/>
    <p:sldId id="49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1"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openxmlformats.org/officeDocument/2006/relationships/customXml" Target="../customXml/item4.xml"/></Relationships>
</file>

<file path=ppt/charts/_rels/chart1.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1%20SAP%20Analysis/2020_21/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1%20SAP%20Analysis/2020_21/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1%20SAP%20Analysis/2020_21/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1%20SAP%20Analysis/2020_21/02%20Unemployment/04%20Claimant%20Count/Claimant%20Count%20Data%20by%20Month%20(from%20March%202020)%20-%20MAST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Trend!$B$7</c:f>
              <c:strCache>
                <c:ptCount val="1"/>
                <c:pt idx="0">
                  <c:v>Bucks - number</c:v>
                </c:pt>
              </c:strCache>
            </c:strRef>
          </c:tx>
          <c:spPr>
            <a:solidFill>
              <a:srgbClr val="006965"/>
            </a:solidFill>
            <a:ln>
              <a:noFill/>
            </a:ln>
            <a:effectLst/>
          </c:spPr>
          <c:invertIfNegative val="0"/>
          <c:cat>
            <c:strRef>
              <c:f>Trend!$A$8:$A$33</c:f>
              <c:strCache>
                <c:ptCount val="26"/>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strCache>
            </c:strRef>
          </c:cat>
          <c:val>
            <c:numRef>
              <c:f>Trend!$B$8:$B$33</c:f>
              <c:numCache>
                <c:formatCode>#,##0</c:formatCode>
                <c:ptCount val="26"/>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15620</c:v>
                </c:pt>
              </c:numCache>
            </c:numRef>
          </c:val>
          <c:extLst>
            <c:ext xmlns:c16="http://schemas.microsoft.com/office/drawing/2014/chart" uri="{C3380CC4-5D6E-409C-BE32-E72D297353CC}">
              <c16:uniqueId val="{00000000-CF03-41CE-AD43-C41678368A53}"/>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Trend!$C$7</c:f>
              <c:strCache>
                <c:ptCount val="1"/>
                <c:pt idx="0">
                  <c:v>Bucks %</c:v>
                </c:pt>
              </c:strCache>
            </c:strRef>
          </c:tx>
          <c:spPr>
            <a:ln w="28575" cap="rnd">
              <a:solidFill>
                <a:srgbClr val="7030A0"/>
              </a:solidFill>
              <a:round/>
            </a:ln>
            <a:effectLst/>
          </c:spPr>
          <c:marker>
            <c:symbol val="none"/>
          </c:marker>
          <c:cat>
            <c:strRef>
              <c:f>Trend!$A$8:$A$33</c:f>
              <c:strCache>
                <c:ptCount val="26"/>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strCache>
            </c:strRef>
          </c:cat>
          <c:val>
            <c:numRef>
              <c:f>Trend!$C$8:$C$33</c:f>
              <c:numCache>
                <c:formatCode>#,##0.0</c:formatCode>
                <c:ptCount val="26"/>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pt idx="25">
                  <c:v>4.8</c:v>
                </c:pt>
              </c:numCache>
            </c:numRef>
          </c:val>
          <c:smooth val="0"/>
          <c:extLst>
            <c:ext xmlns:c16="http://schemas.microsoft.com/office/drawing/2014/chart" uri="{C3380CC4-5D6E-409C-BE32-E72D297353CC}">
              <c16:uniqueId val="{00000001-CF03-41CE-AD43-C41678368A53}"/>
            </c:ext>
          </c:extLst>
        </c:ser>
        <c:ser>
          <c:idx val="2"/>
          <c:order val="2"/>
          <c:tx>
            <c:strRef>
              <c:f>Trend!$D$7</c:f>
              <c:strCache>
                <c:ptCount val="1"/>
                <c:pt idx="0">
                  <c:v>England %</c:v>
                </c:pt>
              </c:strCache>
            </c:strRef>
          </c:tx>
          <c:spPr>
            <a:ln w="28575" cap="rnd">
              <a:solidFill>
                <a:srgbClr val="002060"/>
              </a:solidFill>
              <a:round/>
            </a:ln>
            <a:effectLst/>
          </c:spPr>
          <c:marker>
            <c:symbol val="none"/>
          </c:marker>
          <c:cat>
            <c:strRef>
              <c:f>Trend!$A$8:$A$33</c:f>
              <c:strCache>
                <c:ptCount val="26"/>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strCache>
            </c:strRef>
          </c:cat>
          <c:val>
            <c:numRef>
              <c:f>Trend!$D$8:$D$33</c:f>
              <c:numCache>
                <c:formatCode>#,##0.0</c:formatCode>
                <c:ptCount val="26"/>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6.2</c:v>
                </c:pt>
                <c:pt idx="25">
                  <c:v>6.6</c:v>
                </c:pt>
              </c:numCache>
            </c:numRef>
          </c:val>
          <c:smooth val="0"/>
          <c:extLst>
            <c:ext xmlns:c16="http://schemas.microsoft.com/office/drawing/2014/chart" uri="{C3380CC4-5D6E-409C-BE32-E72D297353CC}">
              <c16:uniqueId val="{00000002-CF03-41CE-AD43-C41678368A53}"/>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rgbClr val="7030A0"/>
              </a:solidFill>
              <a:round/>
            </a:ln>
            <a:effectLst/>
          </c:spPr>
          <c:marker>
            <c:symbol val="none"/>
          </c:marker>
          <c:dLbls>
            <c:dLbl>
              <c:idx val="0"/>
              <c:layout>
                <c:manualLayout>
                  <c:x val="-1.1370018084294616E-2"/>
                  <c:y val="-3.97533445038649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AC2-44A0-B45C-1AB34E204867}"/>
                </c:ext>
              </c:extLst>
            </c:dLbl>
            <c:dLbl>
              <c:idx val="1"/>
              <c:delete val="1"/>
              <c:extLst>
                <c:ext xmlns:c15="http://schemas.microsoft.com/office/drawing/2012/chart" uri="{CE6537A1-D6FC-4f65-9D91-7224C49458BB}"/>
                <c:ext xmlns:c16="http://schemas.microsoft.com/office/drawing/2014/chart" uri="{C3380CC4-5D6E-409C-BE32-E72D297353CC}">
                  <c16:uniqueId val="{00000001-DAC2-44A0-B45C-1AB34E204867}"/>
                </c:ext>
              </c:extLst>
            </c:dLbl>
            <c:dLbl>
              <c:idx val="2"/>
              <c:delete val="1"/>
              <c:extLst>
                <c:ext xmlns:c15="http://schemas.microsoft.com/office/drawing/2012/chart" uri="{CE6537A1-D6FC-4f65-9D91-7224C49458BB}"/>
                <c:ext xmlns:c16="http://schemas.microsoft.com/office/drawing/2014/chart" uri="{C3380CC4-5D6E-409C-BE32-E72D297353CC}">
                  <c16:uniqueId val="{00000002-DAC2-44A0-B45C-1AB34E204867}"/>
                </c:ext>
              </c:extLst>
            </c:dLbl>
            <c:dLbl>
              <c:idx val="3"/>
              <c:delete val="1"/>
              <c:extLst>
                <c:ext xmlns:c15="http://schemas.microsoft.com/office/drawing/2012/chart" uri="{CE6537A1-D6FC-4f65-9D91-7224C49458BB}"/>
                <c:ext xmlns:c16="http://schemas.microsoft.com/office/drawing/2014/chart" uri="{C3380CC4-5D6E-409C-BE32-E72D297353CC}">
                  <c16:uniqueId val="{00000003-DAC2-44A0-B45C-1AB34E204867}"/>
                </c:ext>
              </c:extLst>
            </c:dLbl>
            <c:dLbl>
              <c:idx val="4"/>
              <c:delete val="1"/>
              <c:extLst>
                <c:ext xmlns:c15="http://schemas.microsoft.com/office/drawing/2012/chart" uri="{CE6537A1-D6FC-4f65-9D91-7224C49458BB}"/>
                <c:ext xmlns:c16="http://schemas.microsoft.com/office/drawing/2014/chart" uri="{C3380CC4-5D6E-409C-BE32-E72D297353CC}">
                  <c16:uniqueId val="{00000004-DAC2-44A0-B45C-1AB34E204867}"/>
                </c:ext>
              </c:extLst>
            </c:dLbl>
            <c:dLbl>
              <c:idx val="5"/>
              <c:delete val="1"/>
              <c:extLst>
                <c:ext xmlns:c15="http://schemas.microsoft.com/office/drawing/2012/chart" uri="{CE6537A1-D6FC-4f65-9D91-7224C49458BB}"/>
                <c:ext xmlns:c16="http://schemas.microsoft.com/office/drawing/2014/chart" uri="{C3380CC4-5D6E-409C-BE32-E72D297353CC}">
                  <c16:uniqueId val="{00000005-DAC2-44A0-B45C-1AB34E204867}"/>
                </c:ext>
              </c:extLst>
            </c:dLbl>
            <c:dLbl>
              <c:idx val="6"/>
              <c:delete val="1"/>
              <c:extLst>
                <c:ext xmlns:c15="http://schemas.microsoft.com/office/drawing/2012/chart" uri="{CE6537A1-D6FC-4f65-9D91-7224C49458BB}"/>
                <c:ext xmlns:c16="http://schemas.microsoft.com/office/drawing/2014/chart" uri="{C3380CC4-5D6E-409C-BE32-E72D297353CC}">
                  <c16:uniqueId val="{00000006-DAC2-44A0-B45C-1AB34E204867}"/>
                </c:ext>
              </c:extLst>
            </c:dLbl>
            <c:dLbl>
              <c:idx val="7"/>
              <c:delete val="1"/>
              <c:extLst>
                <c:ext xmlns:c15="http://schemas.microsoft.com/office/drawing/2012/chart" uri="{CE6537A1-D6FC-4f65-9D91-7224C49458BB}"/>
                <c:ext xmlns:c16="http://schemas.microsoft.com/office/drawing/2014/chart" uri="{C3380CC4-5D6E-409C-BE32-E72D297353CC}">
                  <c16:uniqueId val="{00000007-DAC2-44A0-B45C-1AB34E204867}"/>
                </c:ext>
              </c:extLst>
            </c:dLbl>
            <c:dLbl>
              <c:idx val="8"/>
              <c:delete val="1"/>
              <c:extLst>
                <c:ext xmlns:c15="http://schemas.microsoft.com/office/drawing/2012/chart" uri="{CE6537A1-D6FC-4f65-9D91-7224C49458BB}"/>
                <c:ext xmlns:c16="http://schemas.microsoft.com/office/drawing/2014/chart" uri="{C3380CC4-5D6E-409C-BE32-E72D297353CC}">
                  <c16:uniqueId val="{00000008-DAC2-44A0-B45C-1AB34E204867}"/>
                </c:ext>
              </c:extLst>
            </c:dLbl>
            <c:dLbl>
              <c:idx val="9"/>
              <c:delete val="1"/>
              <c:extLst>
                <c:ext xmlns:c15="http://schemas.microsoft.com/office/drawing/2012/chart" uri="{CE6537A1-D6FC-4f65-9D91-7224C49458BB}"/>
                <c:ext xmlns:c16="http://schemas.microsoft.com/office/drawing/2014/chart" uri="{C3380CC4-5D6E-409C-BE32-E72D297353CC}">
                  <c16:uniqueId val="{00000009-DAC2-44A0-B45C-1AB34E204867}"/>
                </c:ext>
              </c:extLst>
            </c:dLbl>
            <c:dLbl>
              <c:idx val="10"/>
              <c:delete val="1"/>
              <c:extLst>
                <c:ext xmlns:c15="http://schemas.microsoft.com/office/drawing/2012/chart" uri="{CE6537A1-D6FC-4f65-9D91-7224C49458BB}"/>
                <c:ext xmlns:c16="http://schemas.microsoft.com/office/drawing/2014/chart" uri="{C3380CC4-5D6E-409C-BE32-E72D297353CC}">
                  <c16:uniqueId val="{0000000A-DAC2-44A0-B45C-1AB34E204867}"/>
                </c:ext>
              </c:extLst>
            </c:dLbl>
            <c:dLbl>
              <c:idx val="11"/>
              <c:delete val="1"/>
              <c:extLst>
                <c:ext xmlns:c15="http://schemas.microsoft.com/office/drawing/2012/chart" uri="{CE6537A1-D6FC-4f65-9D91-7224C49458BB}"/>
                <c:ext xmlns:c16="http://schemas.microsoft.com/office/drawing/2014/chart" uri="{C3380CC4-5D6E-409C-BE32-E72D297353CC}">
                  <c16:uniqueId val="{0000000B-DAC2-44A0-B45C-1AB34E204867}"/>
                </c:ext>
              </c:extLst>
            </c:dLbl>
            <c:dLbl>
              <c:idx val="12"/>
              <c:layout>
                <c:manualLayout>
                  <c:x val="-2.9828856049573887E-2"/>
                  <c:y val="5.64767853771160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DAC2-44A0-B45C-1AB34E204867}"/>
                </c:ext>
              </c:extLst>
            </c:dLbl>
            <c:dLbl>
              <c:idx val="13"/>
              <c:delete val="1"/>
              <c:extLst>
                <c:ext xmlns:c15="http://schemas.microsoft.com/office/drawing/2012/chart" uri="{CE6537A1-D6FC-4f65-9D91-7224C49458BB}"/>
                <c:ext xmlns:c16="http://schemas.microsoft.com/office/drawing/2014/chart" uri="{C3380CC4-5D6E-409C-BE32-E72D297353CC}">
                  <c16:uniqueId val="{0000000D-DAC2-44A0-B45C-1AB34E204867}"/>
                </c:ext>
              </c:extLst>
            </c:dLbl>
            <c:dLbl>
              <c:idx val="14"/>
              <c:delete val="1"/>
              <c:extLst>
                <c:ext xmlns:c15="http://schemas.microsoft.com/office/drawing/2012/chart" uri="{CE6537A1-D6FC-4f65-9D91-7224C49458BB}"/>
                <c:ext xmlns:c16="http://schemas.microsoft.com/office/drawing/2014/chart" uri="{C3380CC4-5D6E-409C-BE32-E72D297353CC}">
                  <c16:uniqueId val="{0000000E-DAC2-44A0-B45C-1AB34E204867}"/>
                </c:ext>
              </c:extLst>
            </c:dLbl>
            <c:dLbl>
              <c:idx val="15"/>
              <c:delete val="1"/>
              <c:extLst>
                <c:ext xmlns:c15="http://schemas.microsoft.com/office/drawing/2012/chart" uri="{CE6537A1-D6FC-4f65-9D91-7224C49458BB}"/>
                <c:ext xmlns:c16="http://schemas.microsoft.com/office/drawing/2014/chart" uri="{C3380CC4-5D6E-409C-BE32-E72D297353CC}">
                  <c16:uniqueId val="{0000000F-DAC2-44A0-B45C-1AB34E204867}"/>
                </c:ext>
              </c:extLst>
            </c:dLbl>
            <c:dLbl>
              <c:idx val="16"/>
              <c:delete val="1"/>
              <c:extLst>
                <c:ext xmlns:c15="http://schemas.microsoft.com/office/drawing/2012/chart" uri="{CE6537A1-D6FC-4f65-9D91-7224C49458BB}"/>
                <c:ext xmlns:c16="http://schemas.microsoft.com/office/drawing/2014/chart" uri="{C3380CC4-5D6E-409C-BE32-E72D297353CC}">
                  <c16:uniqueId val="{00000010-DAC2-44A0-B45C-1AB34E204867}"/>
                </c:ext>
              </c:extLst>
            </c:dLbl>
            <c:dLbl>
              <c:idx val="17"/>
              <c:delete val="1"/>
              <c:extLst>
                <c:ext xmlns:c15="http://schemas.microsoft.com/office/drawing/2012/chart" uri="{CE6537A1-D6FC-4f65-9D91-7224C49458BB}"/>
                <c:ext xmlns:c16="http://schemas.microsoft.com/office/drawing/2014/chart" uri="{C3380CC4-5D6E-409C-BE32-E72D297353CC}">
                  <c16:uniqueId val="{00000011-DAC2-44A0-B45C-1AB34E204867}"/>
                </c:ext>
              </c:extLst>
            </c:dLbl>
            <c:dLbl>
              <c:idx val="18"/>
              <c:delete val="1"/>
              <c:extLst>
                <c:ext xmlns:c15="http://schemas.microsoft.com/office/drawing/2012/chart" uri="{CE6537A1-D6FC-4f65-9D91-7224C49458BB}"/>
                <c:ext xmlns:c16="http://schemas.microsoft.com/office/drawing/2014/chart" uri="{C3380CC4-5D6E-409C-BE32-E72D297353CC}">
                  <c16:uniqueId val="{00000012-DAC2-44A0-B45C-1AB34E204867}"/>
                </c:ext>
              </c:extLst>
            </c:dLbl>
            <c:dLbl>
              <c:idx val="19"/>
              <c:delete val="1"/>
              <c:extLst>
                <c:ext xmlns:c15="http://schemas.microsoft.com/office/drawing/2012/chart" uri="{CE6537A1-D6FC-4f65-9D91-7224C49458BB}"/>
                <c:ext xmlns:c16="http://schemas.microsoft.com/office/drawing/2014/chart" uri="{C3380CC4-5D6E-409C-BE32-E72D297353CC}">
                  <c16:uniqueId val="{00000013-DAC2-44A0-B45C-1AB34E204867}"/>
                </c:ext>
              </c:extLst>
            </c:dLbl>
            <c:dLbl>
              <c:idx val="20"/>
              <c:delete val="1"/>
              <c:extLst>
                <c:ext xmlns:c15="http://schemas.microsoft.com/office/drawing/2012/chart" uri="{CE6537A1-D6FC-4f65-9D91-7224C49458BB}"/>
                <c:ext xmlns:c16="http://schemas.microsoft.com/office/drawing/2014/chart" uri="{C3380CC4-5D6E-409C-BE32-E72D297353CC}">
                  <c16:uniqueId val="{00000014-DAC2-44A0-B45C-1AB34E204867}"/>
                </c:ext>
              </c:extLst>
            </c:dLbl>
            <c:dLbl>
              <c:idx val="21"/>
              <c:delete val="1"/>
              <c:extLst>
                <c:ext xmlns:c15="http://schemas.microsoft.com/office/drawing/2012/chart" uri="{CE6537A1-D6FC-4f65-9D91-7224C49458BB}"/>
                <c:ext xmlns:c16="http://schemas.microsoft.com/office/drawing/2014/chart" uri="{C3380CC4-5D6E-409C-BE32-E72D297353CC}">
                  <c16:uniqueId val="{00000015-DAC2-44A0-B45C-1AB34E204867}"/>
                </c:ext>
              </c:extLst>
            </c:dLbl>
            <c:dLbl>
              <c:idx val="22"/>
              <c:delete val="1"/>
              <c:extLst>
                <c:ext xmlns:c15="http://schemas.microsoft.com/office/drawing/2012/chart" uri="{CE6537A1-D6FC-4f65-9D91-7224C49458BB}"/>
                <c:ext xmlns:c16="http://schemas.microsoft.com/office/drawing/2014/chart" uri="{C3380CC4-5D6E-409C-BE32-E72D297353CC}">
                  <c16:uniqueId val="{00000016-DAC2-44A0-B45C-1AB34E204867}"/>
                </c:ext>
              </c:extLst>
            </c:dLbl>
            <c:dLbl>
              <c:idx val="23"/>
              <c:delete val="1"/>
              <c:extLst>
                <c:ext xmlns:c15="http://schemas.microsoft.com/office/drawing/2012/chart" uri="{CE6537A1-D6FC-4f65-9D91-7224C49458BB}"/>
                <c:ext xmlns:c16="http://schemas.microsoft.com/office/drawing/2014/chart" uri="{C3380CC4-5D6E-409C-BE32-E72D297353CC}">
                  <c16:uniqueId val="{00000017-DAC2-44A0-B45C-1AB34E204867}"/>
                </c:ext>
              </c:extLst>
            </c:dLbl>
            <c:dLbl>
              <c:idx val="24"/>
              <c:delete val="1"/>
              <c:extLst>
                <c:ext xmlns:c15="http://schemas.microsoft.com/office/drawing/2012/chart" uri="{CE6537A1-D6FC-4f65-9D91-7224C49458BB}"/>
                <c:ext xmlns:c16="http://schemas.microsoft.com/office/drawing/2014/chart" uri="{C3380CC4-5D6E-409C-BE32-E72D297353CC}">
                  <c16:uniqueId val="{00000018-DAC2-44A0-B45C-1AB34E204867}"/>
                </c:ext>
              </c:extLst>
            </c:dLbl>
            <c:dLbl>
              <c:idx val="25"/>
              <c:delete val="1"/>
              <c:extLst>
                <c:ext xmlns:c15="http://schemas.microsoft.com/office/drawing/2012/chart" uri="{CE6537A1-D6FC-4f65-9D91-7224C49458BB}"/>
                <c:ext xmlns:c16="http://schemas.microsoft.com/office/drawing/2014/chart" uri="{C3380CC4-5D6E-409C-BE32-E72D297353CC}">
                  <c16:uniqueId val="{00000019-DAC2-44A0-B45C-1AB34E204867}"/>
                </c:ext>
              </c:extLst>
            </c:dLbl>
            <c:dLbl>
              <c:idx val="26"/>
              <c:delete val="1"/>
              <c:extLst>
                <c:ext xmlns:c15="http://schemas.microsoft.com/office/drawing/2012/chart" uri="{CE6537A1-D6FC-4f65-9D91-7224C49458BB}"/>
                <c:ext xmlns:c16="http://schemas.microsoft.com/office/drawing/2014/chart" uri="{C3380CC4-5D6E-409C-BE32-E72D297353CC}">
                  <c16:uniqueId val="{00000001-B118-40D5-8A73-91892756A0C5}"/>
                </c:ext>
              </c:extLst>
            </c:dLbl>
            <c:dLbl>
              <c:idx val="27"/>
              <c:delete val="1"/>
              <c:extLst>
                <c:ext xmlns:c15="http://schemas.microsoft.com/office/drawing/2012/chart" uri="{CE6537A1-D6FC-4f65-9D91-7224C49458BB}"/>
                <c:ext xmlns:c16="http://schemas.microsoft.com/office/drawing/2014/chart" uri="{C3380CC4-5D6E-409C-BE32-E72D297353CC}">
                  <c16:uniqueId val="{00000001-2FE1-4CAD-A883-02AA44751592}"/>
                </c:ext>
              </c:extLst>
            </c:dLbl>
            <c:dLbl>
              <c:idx val="28"/>
              <c:delete val="1"/>
              <c:extLst>
                <c:ext xmlns:c15="http://schemas.microsoft.com/office/drawing/2012/chart" uri="{CE6537A1-D6FC-4f65-9D91-7224C49458BB}"/>
                <c:ext xmlns:c16="http://schemas.microsoft.com/office/drawing/2014/chart" uri="{C3380CC4-5D6E-409C-BE32-E72D297353CC}">
                  <c16:uniqueId val="{00000001-6418-4B2A-AC16-250ECF42900D}"/>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bg1">
                          <a:lumMod val="65000"/>
                        </a:schemeClr>
                      </a:solidFill>
                      <a:round/>
                    </a:ln>
                    <a:effectLst/>
                  </c:spPr>
                </c15:leaderLines>
              </c:ext>
            </c:extLst>
          </c:dLbls>
          <c:cat>
            <c:strRef>
              <c:f>'Bucks rate % nat rate'!$A$9:$A$38</c:f>
              <c:strCache>
                <c:ptCount val="30"/>
                <c:pt idx="0">
                  <c:v>September 2018</c:v>
                </c:pt>
                <c:pt idx="1">
                  <c:v>October 2018</c:v>
                </c:pt>
                <c:pt idx="2">
                  <c:v>November 2018</c:v>
                </c:pt>
                <c:pt idx="3">
                  <c:v>December 2018</c:v>
                </c:pt>
                <c:pt idx="4">
                  <c:v>January 2019</c:v>
                </c:pt>
                <c:pt idx="5">
                  <c:v>February 2019</c:v>
                </c:pt>
                <c:pt idx="6">
                  <c:v>March 2019</c:v>
                </c:pt>
                <c:pt idx="7">
                  <c:v>April 2019</c:v>
                </c:pt>
                <c:pt idx="8">
                  <c:v>May 2019</c:v>
                </c:pt>
                <c:pt idx="9">
                  <c:v>June 2019</c:v>
                </c:pt>
                <c:pt idx="10">
                  <c:v>July 2019</c:v>
                </c:pt>
                <c:pt idx="11">
                  <c:v>August 2019</c:v>
                </c:pt>
                <c:pt idx="12">
                  <c:v>September 2019</c:v>
                </c:pt>
                <c:pt idx="13">
                  <c:v>October 2019</c:v>
                </c:pt>
                <c:pt idx="14">
                  <c:v>November 2019</c:v>
                </c:pt>
                <c:pt idx="15">
                  <c:v>December 2019</c:v>
                </c:pt>
                <c:pt idx="16">
                  <c:v>January 2020</c:v>
                </c:pt>
                <c:pt idx="17">
                  <c:v>February 2020</c:v>
                </c:pt>
                <c:pt idx="18">
                  <c:v>March 2020</c:v>
                </c:pt>
                <c:pt idx="19">
                  <c:v>April 2020</c:v>
                </c:pt>
                <c:pt idx="20">
                  <c:v>May 2020</c:v>
                </c:pt>
                <c:pt idx="21">
                  <c:v>June 2020</c:v>
                </c:pt>
                <c:pt idx="22">
                  <c:v>July 2020</c:v>
                </c:pt>
                <c:pt idx="23">
                  <c:v>August 2020</c:v>
                </c:pt>
                <c:pt idx="24">
                  <c:v>September 2020</c:v>
                </c:pt>
                <c:pt idx="25">
                  <c:v>October 2020</c:v>
                </c:pt>
                <c:pt idx="26">
                  <c:v>November 2020</c:v>
                </c:pt>
                <c:pt idx="27">
                  <c:v>December 2020</c:v>
                </c:pt>
                <c:pt idx="28">
                  <c:v>January 2021</c:v>
                </c:pt>
                <c:pt idx="29">
                  <c:v>February 2021</c:v>
                </c:pt>
              </c:strCache>
            </c:strRef>
          </c:cat>
          <c:val>
            <c:numRef>
              <c:f>'Bucks rate % nat rate'!$E$9:$E$38</c:f>
              <c:numCache>
                <c:formatCode>0%</c:formatCode>
                <c:ptCount val="30"/>
                <c:pt idx="0">
                  <c:v>0.42857142857142855</c:v>
                </c:pt>
                <c:pt idx="1">
                  <c:v>0.40909090909090906</c:v>
                </c:pt>
                <c:pt idx="2">
                  <c:v>0.40909090909090906</c:v>
                </c:pt>
                <c:pt idx="3">
                  <c:v>0.43478260869565222</c:v>
                </c:pt>
                <c:pt idx="4">
                  <c:v>0.45833333333333337</c:v>
                </c:pt>
                <c:pt idx="5">
                  <c:v>0.44000000000000006</c:v>
                </c:pt>
                <c:pt idx="6">
                  <c:v>0.46153846153846151</c:v>
                </c:pt>
                <c:pt idx="7">
                  <c:v>0.46153846153846151</c:v>
                </c:pt>
                <c:pt idx="8">
                  <c:v>0.46153846153846151</c:v>
                </c:pt>
                <c:pt idx="9">
                  <c:v>0.48148148148148145</c:v>
                </c:pt>
                <c:pt idx="10">
                  <c:v>0.48148148148148145</c:v>
                </c:pt>
                <c:pt idx="11">
                  <c:v>0.51851851851851849</c:v>
                </c:pt>
                <c:pt idx="12">
                  <c:v>0.5</c:v>
                </c:pt>
                <c:pt idx="13">
                  <c:v>0.5357142857142857</c:v>
                </c:pt>
                <c:pt idx="14">
                  <c:v>0.5357142857142857</c:v>
                </c:pt>
                <c:pt idx="15">
                  <c:v>0.51724137931034486</c:v>
                </c:pt>
                <c:pt idx="16">
                  <c:v>0.55172413793103448</c:v>
                </c:pt>
                <c:pt idx="17">
                  <c:v>0.53333333333333333</c:v>
                </c:pt>
                <c:pt idx="18">
                  <c:v>0.56666666666666665</c:v>
                </c:pt>
                <c:pt idx="19">
                  <c:v>0.57999999999999996</c:v>
                </c:pt>
                <c:pt idx="20">
                  <c:v>0.71874999999999989</c:v>
                </c:pt>
                <c:pt idx="21">
                  <c:v>0.69841269841269848</c:v>
                </c:pt>
                <c:pt idx="22">
                  <c:v>0.71874999999999989</c:v>
                </c:pt>
                <c:pt idx="23">
                  <c:v>0.73846153846153839</c:v>
                </c:pt>
                <c:pt idx="24">
                  <c:v>0.734375</c:v>
                </c:pt>
                <c:pt idx="25">
                  <c:v>0.72580645161290325</c:v>
                </c:pt>
                <c:pt idx="26">
                  <c:v>0.73015873015873012</c:v>
                </c:pt>
                <c:pt idx="27">
                  <c:v>0.7142857142857143</c:v>
                </c:pt>
                <c:pt idx="28">
                  <c:v>0.72580645161290325</c:v>
                </c:pt>
                <c:pt idx="29">
                  <c:v>0.72727272727272729</c:v>
                </c:pt>
              </c:numCache>
            </c:numRef>
          </c:val>
          <c:smooth val="0"/>
          <c:extLst>
            <c:ext xmlns:c16="http://schemas.microsoft.com/office/drawing/2014/chart" uri="{C3380CC4-5D6E-409C-BE32-E72D297353CC}">
              <c16:uniqueId val="{0000001A-DAC2-44A0-B45C-1AB34E204867}"/>
            </c:ext>
          </c:extLst>
        </c:ser>
        <c:dLbls>
          <c:dLblPos val="b"/>
          <c:showLegendKey val="0"/>
          <c:showVal val="1"/>
          <c:showCatName val="0"/>
          <c:showSerName val="0"/>
          <c:showPercent val="0"/>
          <c:showBubbleSize val="0"/>
        </c:dLbls>
        <c:smooth val="0"/>
        <c:axId val="648530464"/>
        <c:axId val="576018672"/>
      </c:lineChart>
      <c:catAx>
        <c:axId val="648530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6018672"/>
        <c:crosses val="autoZero"/>
        <c:auto val="1"/>
        <c:lblAlgn val="ctr"/>
        <c:lblOffset val="100"/>
        <c:noMultiLvlLbl val="0"/>
      </c:catAx>
      <c:valAx>
        <c:axId val="5760186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85304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rate by LEP'!$N$48</c:f>
              <c:strCache>
                <c:ptCount val="1"/>
                <c:pt idx="0">
                  <c:v>March - Feb</c:v>
                </c:pt>
              </c:strCache>
            </c:strRef>
          </c:tx>
          <c:spPr>
            <a:solidFill>
              <a:srgbClr val="006965"/>
            </a:solidFill>
            <a:ln>
              <a:noFill/>
            </a:ln>
            <a:effectLst/>
          </c:spPr>
          <c:invertIfNegative val="0"/>
          <c:dPt>
            <c:idx val="15"/>
            <c:invertIfNegative val="0"/>
            <c:bubble3D val="0"/>
            <c:spPr>
              <a:solidFill>
                <a:srgbClr val="7030A0"/>
              </a:solidFill>
              <a:ln>
                <a:noFill/>
              </a:ln>
              <a:effectLst/>
            </c:spPr>
            <c:extLst>
              <c:ext xmlns:c16="http://schemas.microsoft.com/office/drawing/2014/chart" uri="{C3380CC4-5D6E-409C-BE32-E72D297353CC}">
                <c16:uniqueId val="{00000003-3790-48AE-9B4A-EAA8DEC0A829}"/>
              </c:ext>
            </c:extLst>
          </c:dPt>
          <c:cat>
            <c:strRef>
              <c:f>'Claimant rate by LEP'!$A$49:$A$84</c:f>
              <c:strCache>
                <c:ptCount val="36"/>
                <c:pt idx="0">
                  <c:v>London</c:v>
                </c:pt>
                <c:pt idx="1">
                  <c:v>Greater Birmingham and Solihull</c:v>
                </c:pt>
                <c:pt idx="2">
                  <c:v>Black Country</c:v>
                </c:pt>
                <c:pt idx="3">
                  <c:v>Greater Manchester</c:v>
                </c:pt>
                <c:pt idx="4">
                  <c:v>South East Midlands</c:v>
                </c:pt>
                <c:pt idx="5">
                  <c:v>Sheffield City Region</c:v>
                </c:pt>
                <c:pt idx="6">
                  <c:v>Thames Valley Berkshire</c:v>
                </c:pt>
                <c:pt idx="7">
                  <c:v>Liverpool City Region</c:v>
                </c:pt>
                <c:pt idx="8">
                  <c:v>South East</c:v>
                </c:pt>
                <c:pt idx="9">
                  <c:v>Leeds City Region</c:v>
                </c:pt>
                <c:pt idx="10">
                  <c:v>Hertfordshire</c:v>
                </c:pt>
                <c:pt idx="11">
                  <c:v>Dorset</c:v>
                </c:pt>
                <c:pt idx="12">
                  <c:v>Lancashire</c:v>
                </c:pt>
                <c:pt idx="13">
                  <c:v>Worcestershire</c:v>
                </c:pt>
                <c:pt idx="14">
                  <c:v>Coventry and Warwickshire</c:v>
                </c:pt>
                <c:pt idx="15">
                  <c:v>Buckinghamshire </c:v>
                </c:pt>
                <c:pt idx="16">
                  <c:v>Cornwall and Isles of Scilly</c:v>
                </c:pt>
                <c:pt idx="17">
                  <c:v>Coast to Capital</c:v>
                </c:pt>
                <c:pt idx="18">
                  <c:v>Leicester and Leicestershire</c:v>
                </c:pt>
                <c:pt idx="19">
                  <c:v>Tees Valley</c:v>
                </c:pt>
                <c:pt idx="20">
                  <c:v>Greater Cambridge and Greater Peterborough</c:v>
                </c:pt>
                <c:pt idx="21">
                  <c:v>West of England</c:v>
                </c:pt>
                <c:pt idx="22">
                  <c:v>Derby, Derbyshire, Nottingham and Nottinghamshire</c:v>
                </c:pt>
                <c:pt idx="23">
                  <c:v>Humber</c:v>
                </c:pt>
                <c:pt idx="24">
                  <c:v>Stoke-on-Trent and Staffordshire</c:v>
                </c:pt>
                <c:pt idx="25">
                  <c:v>New Anglia</c:v>
                </c:pt>
                <c:pt idx="26">
                  <c:v>Swindon and Wiltshire</c:v>
                </c:pt>
                <c:pt idx="27">
                  <c:v>Heart of the South West</c:v>
                </c:pt>
                <c:pt idx="28">
                  <c:v>Greater Lincolnshire</c:v>
                </c:pt>
                <c:pt idx="29">
                  <c:v>The Marches</c:v>
                </c:pt>
                <c:pt idx="30">
                  <c:v>Cheshire and Warrington</c:v>
                </c:pt>
                <c:pt idx="31">
                  <c:v>Gloucestershire</c:v>
                </c:pt>
                <c:pt idx="32">
                  <c:v>North East</c:v>
                </c:pt>
                <c:pt idx="33">
                  <c:v>Oxfordshire</c:v>
                </c:pt>
                <c:pt idx="34">
                  <c:v>Cumbria</c:v>
                </c:pt>
                <c:pt idx="35">
                  <c:v>York, North Yorkshire and East Riding</c:v>
                </c:pt>
              </c:strCache>
            </c:strRef>
          </c:cat>
          <c:val>
            <c:numRef>
              <c:f>'Claimant rate by LEP'!$N$49:$N$84</c:f>
              <c:numCache>
                <c:formatCode>#,##0.0</c:formatCode>
                <c:ptCount val="36"/>
                <c:pt idx="0">
                  <c:v>5.4</c:v>
                </c:pt>
                <c:pt idx="1">
                  <c:v>4</c:v>
                </c:pt>
                <c:pt idx="2">
                  <c:v>3.9999999999999991</c:v>
                </c:pt>
                <c:pt idx="3">
                  <c:v>3.9000000000000004</c:v>
                </c:pt>
                <c:pt idx="4">
                  <c:v>3.6999999999999997</c:v>
                </c:pt>
                <c:pt idx="5">
                  <c:v>3.5999999999999996</c:v>
                </c:pt>
                <c:pt idx="6">
                  <c:v>3.5000000000000004</c:v>
                </c:pt>
                <c:pt idx="7">
                  <c:v>3.5</c:v>
                </c:pt>
                <c:pt idx="8">
                  <c:v>3.4000000000000004</c:v>
                </c:pt>
                <c:pt idx="9">
                  <c:v>3.4</c:v>
                </c:pt>
                <c:pt idx="10">
                  <c:v>3.3000000000000003</c:v>
                </c:pt>
                <c:pt idx="11">
                  <c:v>3.2</c:v>
                </c:pt>
                <c:pt idx="12">
                  <c:v>3.2</c:v>
                </c:pt>
                <c:pt idx="13">
                  <c:v>3.1000000000000005</c:v>
                </c:pt>
                <c:pt idx="14">
                  <c:v>3.1</c:v>
                </c:pt>
                <c:pt idx="15">
                  <c:v>3.0999999999999996</c:v>
                </c:pt>
                <c:pt idx="16">
                  <c:v>3.0999999999999996</c:v>
                </c:pt>
                <c:pt idx="17">
                  <c:v>3</c:v>
                </c:pt>
                <c:pt idx="18">
                  <c:v>3</c:v>
                </c:pt>
                <c:pt idx="19">
                  <c:v>2.9000000000000004</c:v>
                </c:pt>
                <c:pt idx="20">
                  <c:v>2.9</c:v>
                </c:pt>
                <c:pt idx="21">
                  <c:v>2.9</c:v>
                </c:pt>
                <c:pt idx="22">
                  <c:v>2.8000000000000003</c:v>
                </c:pt>
                <c:pt idx="23">
                  <c:v>2.8</c:v>
                </c:pt>
                <c:pt idx="24">
                  <c:v>2.8</c:v>
                </c:pt>
                <c:pt idx="25">
                  <c:v>2.7</c:v>
                </c:pt>
                <c:pt idx="26">
                  <c:v>2.7</c:v>
                </c:pt>
                <c:pt idx="27">
                  <c:v>2.6999999999999997</c:v>
                </c:pt>
                <c:pt idx="28">
                  <c:v>2.6000000000000005</c:v>
                </c:pt>
                <c:pt idx="29">
                  <c:v>2.6000000000000005</c:v>
                </c:pt>
                <c:pt idx="30">
                  <c:v>2.6</c:v>
                </c:pt>
                <c:pt idx="31">
                  <c:v>2.5999999999999996</c:v>
                </c:pt>
                <c:pt idx="32">
                  <c:v>2.5999999999999996</c:v>
                </c:pt>
                <c:pt idx="33">
                  <c:v>2.5</c:v>
                </c:pt>
                <c:pt idx="34">
                  <c:v>2.2000000000000002</c:v>
                </c:pt>
                <c:pt idx="35">
                  <c:v>2.2000000000000002</c:v>
                </c:pt>
              </c:numCache>
            </c:numRef>
          </c:val>
          <c:extLst>
            <c:ext xmlns:c16="http://schemas.microsoft.com/office/drawing/2014/chart" uri="{C3380CC4-5D6E-409C-BE32-E72D297353CC}">
              <c16:uniqueId val="{0000000A-D8CF-498E-8406-DAD98A9B4754}"/>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50" b="0" i="0" u="none" strike="noStrike" kern="1200" baseline="0">
                <a:solidFill>
                  <a:schemeClr val="tx1"/>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31"/>
            <c:invertIfNegative val="0"/>
            <c:bubble3D val="0"/>
            <c:spPr>
              <a:solidFill>
                <a:srgbClr val="7030A0"/>
              </a:solidFill>
              <a:ln>
                <a:noFill/>
              </a:ln>
              <a:effectLst/>
            </c:spPr>
            <c:extLst>
              <c:ext xmlns:c16="http://schemas.microsoft.com/office/drawing/2014/chart" uri="{C3380CC4-5D6E-409C-BE32-E72D297353CC}">
                <c16:uniqueId val="{00000001-C25F-4A8F-8625-C11024651237}"/>
              </c:ext>
            </c:extLst>
          </c:dPt>
          <c:cat>
            <c:strRef>
              <c:f>'Claimant rate by LEP'!$A$8:$A$45</c:f>
              <c:strCache>
                <c:ptCount val="38"/>
                <c:pt idx="0">
                  <c:v>Black Country</c:v>
                </c:pt>
                <c:pt idx="1">
                  <c:v>Greater Birmingham and Solihull</c:v>
                </c:pt>
                <c:pt idx="2">
                  <c:v>London</c:v>
                </c:pt>
                <c:pt idx="3">
                  <c:v>Greater Manchester</c:v>
                </c:pt>
                <c:pt idx="4">
                  <c:v>Tees Valley</c:v>
                </c:pt>
                <c:pt idx="5">
                  <c:v>Liverpool City Region</c:v>
                </c:pt>
                <c:pt idx="6">
                  <c:v>North East</c:v>
                </c:pt>
                <c:pt idx="7">
                  <c:v>Lancashire</c:v>
                </c:pt>
                <c:pt idx="8">
                  <c:v>Humber</c:v>
                </c:pt>
                <c:pt idx="9">
                  <c:v>Leeds City Region</c:v>
                </c:pt>
                <c:pt idx="10">
                  <c:v>Sheffield City Region</c:v>
                </c:pt>
                <c:pt idx="11">
                  <c:v>South East</c:v>
                </c:pt>
                <c:pt idx="12">
                  <c:v>South East Midlands</c:v>
                </c:pt>
                <c:pt idx="13">
                  <c:v>Greater Lincolnshire</c:v>
                </c:pt>
                <c:pt idx="14">
                  <c:v>Solent</c:v>
                </c:pt>
                <c:pt idx="15">
                  <c:v>Cornwall and Isles of Scilly</c:v>
                </c:pt>
                <c:pt idx="16">
                  <c:v>Coventry and Warwickshire</c:v>
                </c:pt>
                <c:pt idx="17">
                  <c:v>Derby, Derbyshire, Nottingham and Nottinghamshire</c:v>
                </c:pt>
                <c:pt idx="18">
                  <c:v>Stoke-on-Trent and Staffordshire</c:v>
                </c:pt>
                <c:pt idx="19">
                  <c:v>Coast to Capital</c:v>
                </c:pt>
                <c:pt idx="20">
                  <c:v>Dorset</c:v>
                </c:pt>
                <c:pt idx="21">
                  <c:v>Thames Valley Berkshire</c:v>
                </c:pt>
                <c:pt idx="22">
                  <c:v>Worcestershire</c:v>
                </c:pt>
                <c:pt idx="23">
                  <c:v>Leicester and Leicestershire</c:v>
                </c:pt>
                <c:pt idx="24">
                  <c:v>Hertfordshire</c:v>
                </c:pt>
                <c:pt idx="25">
                  <c:v>New Anglia</c:v>
                </c:pt>
                <c:pt idx="26">
                  <c:v>Heart of the South West</c:v>
                </c:pt>
                <c:pt idx="27">
                  <c:v>Cheshire and Warrington</c:v>
                </c:pt>
                <c:pt idx="28">
                  <c:v>Greater Cambridge and Greater Peterborough</c:v>
                </c:pt>
                <c:pt idx="29">
                  <c:v>West of England</c:v>
                </c:pt>
                <c:pt idx="30">
                  <c:v>The Marches</c:v>
                </c:pt>
                <c:pt idx="31">
                  <c:v>Buckinghamshire </c:v>
                </c:pt>
                <c:pt idx="32">
                  <c:v>Swindon and Wiltshire</c:v>
                </c:pt>
                <c:pt idx="33">
                  <c:v>Gloucestershire</c:v>
                </c:pt>
                <c:pt idx="34">
                  <c:v>Cumbria</c:v>
                </c:pt>
                <c:pt idx="35">
                  <c:v>Enterprise M3</c:v>
                </c:pt>
                <c:pt idx="36">
                  <c:v>Oxfordshire</c:v>
                </c:pt>
                <c:pt idx="37">
                  <c:v>York, North Yorkshire and East Riding</c:v>
                </c:pt>
              </c:strCache>
            </c:strRef>
          </c:cat>
          <c:val>
            <c:numRef>
              <c:f>'Claimant rate by LEP'!$M$8:$M$45</c:f>
              <c:numCache>
                <c:formatCode>#,##0.0</c:formatCode>
                <c:ptCount val="38"/>
                <c:pt idx="0">
                  <c:v>9.1999999999999993</c:v>
                </c:pt>
                <c:pt idx="1">
                  <c:v>9</c:v>
                </c:pt>
                <c:pt idx="2">
                  <c:v>8.5</c:v>
                </c:pt>
                <c:pt idx="3">
                  <c:v>8</c:v>
                </c:pt>
                <c:pt idx="4">
                  <c:v>8</c:v>
                </c:pt>
                <c:pt idx="5">
                  <c:v>7.7</c:v>
                </c:pt>
                <c:pt idx="6">
                  <c:v>7</c:v>
                </c:pt>
                <c:pt idx="7">
                  <c:v>6.9</c:v>
                </c:pt>
                <c:pt idx="8">
                  <c:v>6.8</c:v>
                </c:pt>
                <c:pt idx="9">
                  <c:v>6.8</c:v>
                </c:pt>
                <c:pt idx="10">
                  <c:v>6.8</c:v>
                </c:pt>
                <c:pt idx="11">
                  <c:v>6.2</c:v>
                </c:pt>
                <c:pt idx="12">
                  <c:v>6.1</c:v>
                </c:pt>
                <c:pt idx="13">
                  <c:v>5.9</c:v>
                </c:pt>
                <c:pt idx="14">
                  <c:v>5.9</c:v>
                </c:pt>
                <c:pt idx="15">
                  <c:v>5.8</c:v>
                </c:pt>
                <c:pt idx="16">
                  <c:v>5.7</c:v>
                </c:pt>
                <c:pt idx="17">
                  <c:v>5.7</c:v>
                </c:pt>
                <c:pt idx="18">
                  <c:v>5.6</c:v>
                </c:pt>
                <c:pt idx="19">
                  <c:v>5.5</c:v>
                </c:pt>
                <c:pt idx="20">
                  <c:v>5.5</c:v>
                </c:pt>
                <c:pt idx="21">
                  <c:v>5.4</c:v>
                </c:pt>
                <c:pt idx="22">
                  <c:v>5.4</c:v>
                </c:pt>
                <c:pt idx="23">
                  <c:v>5.3</c:v>
                </c:pt>
                <c:pt idx="24">
                  <c:v>5.2</c:v>
                </c:pt>
                <c:pt idx="25">
                  <c:v>5.2</c:v>
                </c:pt>
                <c:pt idx="26">
                  <c:v>5.0999999999999996</c:v>
                </c:pt>
                <c:pt idx="27">
                  <c:v>5</c:v>
                </c:pt>
                <c:pt idx="28">
                  <c:v>5</c:v>
                </c:pt>
                <c:pt idx="29">
                  <c:v>5</c:v>
                </c:pt>
                <c:pt idx="30">
                  <c:v>4.9000000000000004</c:v>
                </c:pt>
                <c:pt idx="31">
                  <c:v>4.8</c:v>
                </c:pt>
                <c:pt idx="32">
                  <c:v>4.7</c:v>
                </c:pt>
                <c:pt idx="33">
                  <c:v>4.5999999999999996</c:v>
                </c:pt>
                <c:pt idx="34">
                  <c:v>4.5</c:v>
                </c:pt>
                <c:pt idx="35">
                  <c:v>4.0999999999999996</c:v>
                </c:pt>
                <c:pt idx="36">
                  <c:v>4</c:v>
                </c:pt>
                <c:pt idx="37">
                  <c:v>4</c:v>
                </c:pt>
              </c:numCache>
            </c:numRef>
          </c:val>
          <c:extLst>
            <c:ext xmlns:c16="http://schemas.microsoft.com/office/drawing/2014/chart" uri="{C3380CC4-5D6E-409C-BE32-E72D297353CC}">
              <c16:uniqueId val="{00000006-C25F-4A8F-8625-C11024651237}"/>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00" b="0" i="0" u="none" strike="noStrike" kern="1200" baseline="0">
                <a:solidFill>
                  <a:schemeClr val="tx1"/>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Rate!$B$3</c:f>
              <c:strCache>
                <c:ptCount val="1"/>
                <c:pt idx="0">
                  <c:v>Buckinghamshire </c:v>
                </c:pt>
              </c:strCache>
            </c:strRef>
          </c:tx>
          <c:spPr>
            <a:ln w="28575" cap="rnd">
              <a:solidFill>
                <a:srgbClr val="7030A0"/>
              </a:solidFill>
              <a:round/>
            </a:ln>
            <a:effectLst/>
          </c:spPr>
          <c:marker>
            <c:symbol val="none"/>
          </c:marker>
          <c:cat>
            <c:strRef>
              <c:f>Rate!$A$4:$A$98</c:f>
              <c:strCache>
                <c:ptCount val="95"/>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pt idx="21">
                  <c:v>October 2014</c:v>
                </c:pt>
                <c:pt idx="22">
                  <c:v>November 2014</c:v>
                </c:pt>
                <c:pt idx="23">
                  <c:v>December 2014</c:v>
                </c:pt>
                <c:pt idx="24">
                  <c:v>January 2015</c:v>
                </c:pt>
                <c:pt idx="25">
                  <c:v>February 2015</c:v>
                </c:pt>
                <c:pt idx="26">
                  <c:v>March 2015</c:v>
                </c:pt>
                <c:pt idx="27">
                  <c:v>April 2015</c:v>
                </c:pt>
                <c:pt idx="28">
                  <c:v>May 2015</c:v>
                </c:pt>
                <c:pt idx="29">
                  <c:v>June 2015</c:v>
                </c:pt>
                <c:pt idx="30">
                  <c:v>July 2015</c:v>
                </c:pt>
                <c:pt idx="31">
                  <c:v>August 2015</c:v>
                </c:pt>
                <c:pt idx="32">
                  <c:v>September 2015</c:v>
                </c:pt>
                <c:pt idx="33">
                  <c:v>October 2015</c:v>
                </c:pt>
                <c:pt idx="34">
                  <c:v>November 2015</c:v>
                </c:pt>
                <c:pt idx="35">
                  <c:v>December 2015</c:v>
                </c:pt>
                <c:pt idx="36">
                  <c:v>January 2016</c:v>
                </c:pt>
                <c:pt idx="37">
                  <c:v>February 2016</c:v>
                </c:pt>
                <c:pt idx="38">
                  <c:v>March 2016</c:v>
                </c:pt>
                <c:pt idx="39">
                  <c:v>April 2016</c:v>
                </c:pt>
                <c:pt idx="40">
                  <c:v>May 2016</c:v>
                </c:pt>
                <c:pt idx="41">
                  <c:v>June 2016</c:v>
                </c:pt>
                <c:pt idx="42">
                  <c:v>July 2016</c:v>
                </c:pt>
                <c:pt idx="43">
                  <c:v>August 2016</c:v>
                </c:pt>
                <c:pt idx="44">
                  <c:v>September 2016</c:v>
                </c:pt>
                <c:pt idx="45">
                  <c:v>October 2016</c:v>
                </c:pt>
                <c:pt idx="46">
                  <c:v>November 2016</c:v>
                </c:pt>
                <c:pt idx="47">
                  <c:v>December 2016</c:v>
                </c:pt>
                <c:pt idx="48">
                  <c:v>January 2017</c:v>
                </c:pt>
                <c:pt idx="49">
                  <c:v>February 2017</c:v>
                </c:pt>
                <c:pt idx="50">
                  <c:v>March 2017</c:v>
                </c:pt>
                <c:pt idx="51">
                  <c:v>April 2017</c:v>
                </c:pt>
                <c:pt idx="52">
                  <c:v>May 2017</c:v>
                </c:pt>
                <c:pt idx="53">
                  <c:v>June 2017</c:v>
                </c:pt>
                <c:pt idx="54">
                  <c:v>July 2017</c:v>
                </c:pt>
                <c:pt idx="55">
                  <c:v>August 2017</c:v>
                </c:pt>
                <c:pt idx="56">
                  <c:v>September 2017</c:v>
                </c:pt>
                <c:pt idx="57">
                  <c:v>October 2017</c:v>
                </c:pt>
                <c:pt idx="58">
                  <c:v>November 2017</c:v>
                </c:pt>
                <c:pt idx="59">
                  <c:v>December 2017</c:v>
                </c:pt>
                <c:pt idx="60">
                  <c:v>January 2018</c:v>
                </c:pt>
                <c:pt idx="61">
                  <c:v>February 2018</c:v>
                </c:pt>
                <c:pt idx="62">
                  <c:v>March 2018</c:v>
                </c:pt>
                <c:pt idx="63">
                  <c:v>April 2018</c:v>
                </c:pt>
                <c:pt idx="64">
                  <c:v>May 2018</c:v>
                </c:pt>
                <c:pt idx="65">
                  <c:v>June 2018</c:v>
                </c:pt>
                <c:pt idx="66">
                  <c:v>July 2018</c:v>
                </c:pt>
                <c:pt idx="67">
                  <c:v>August 2018</c:v>
                </c:pt>
                <c:pt idx="68">
                  <c:v>September 2018</c:v>
                </c:pt>
                <c:pt idx="69">
                  <c:v>October 2018</c:v>
                </c:pt>
                <c:pt idx="70">
                  <c:v>November 2018</c:v>
                </c:pt>
                <c:pt idx="71">
                  <c:v>December 2018</c:v>
                </c:pt>
                <c:pt idx="72">
                  <c:v>January 2019</c:v>
                </c:pt>
                <c:pt idx="73">
                  <c:v>February 2019</c:v>
                </c:pt>
                <c:pt idx="74">
                  <c:v>March 2019</c:v>
                </c:pt>
                <c:pt idx="75">
                  <c:v>April 2019</c:v>
                </c:pt>
                <c:pt idx="76">
                  <c:v>May 2019</c:v>
                </c:pt>
                <c:pt idx="77">
                  <c:v>June 2019</c:v>
                </c:pt>
                <c:pt idx="78">
                  <c:v>July 2019</c:v>
                </c:pt>
                <c:pt idx="79">
                  <c:v>August 2019</c:v>
                </c:pt>
                <c:pt idx="80">
                  <c:v>September 2019</c:v>
                </c:pt>
                <c:pt idx="81">
                  <c:v>October 2019</c:v>
                </c:pt>
                <c:pt idx="82">
                  <c:v>November 2019</c:v>
                </c:pt>
                <c:pt idx="83">
                  <c:v>December 2019</c:v>
                </c:pt>
                <c:pt idx="84">
                  <c:v>January 2020</c:v>
                </c:pt>
                <c:pt idx="85">
                  <c:v>February 2020</c:v>
                </c:pt>
                <c:pt idx="86">
                  <c:v>March 2020</c:v>
                </c:pt>
                <c:pt idx="87">
                  <c:v>April 2020</c:v>
                </c:pt>
                <c:pt idx="88">
                  <c:v>May 2020</c:v>
                </c:pt>
                <c:pt idx="89">
                  <c:v>June 2020</c:v>
                </c:pt>
                <c:pt idx="90">
                  <c:v>July 2020</c:v>
                </c:pt>
                <c:pt idx="91">
                  <c:v>August 2020</c:v>
                </c:pt>
                <c:pt idx="92">
                  <c:v>September 2020</c:v>
                </c:pt>
                <c:pt idx="93">
                  <c:v>October 2020</c:v>
                </c:pt>
                <c:pt idx="94">
                  <c:v>November 2020</c:v>
                </c:pt>
              </c:strCache>
            </c:strRef>
          </c:cat>
          <c:val>
            <c:numRef>
              <c:f>Rate!$B$4:$B$98</c:f>
              <c:numCache>
                <c:formatCode>0.0%</c:formatCode>
                <c:ptCount val="95"/>
                <c:pt idx="0">
                  <c:v>2.9962406015037593E-2</c:v>
                </c:pt>
                <c:pt idx="1">
                  <c:v>3.0908521303258146E-2</c:v>
                </c:pt>
                <c:pt idx="2">
                  <c:v>3.1472431077694235E-2</c:v>
                </c:pt>
                <c:pt idx="3">
                  <c:v>3.0814536340852131E-2</c:v>
                </c:pt>
                <c:pt idx="4">
                  <c:v>2.9802631578947369E-2</c:v>
                </c:pt>
                <c:pt idx="5">
                  <c:v>2.9191729323308272E-2</c:v>
                </c:pt>
                <c:pt idx="6">
                  <c:v>2.8630952380952382E-2</c:v>
                </c:pt>
                <c:pt idx="7">
                  <c:v>2.8201754385964912E-2</c:v>
                </c:pt>
                <c:pt idx="8">
                  <c:v>2.7017543859649124E-2</c:v>
                </c:pt>
                <c:pt idx="9">
                  <c:v>2.6124686716791981E-2</c:v>
                </c:pt>
                <c:pt idx="10">
                  <c:v>2.5397869674185464E-2</c:v>
                </c:pt>
                <c:pt idx="11">
                  <c:v>2.4765037593984962E-2</c:v>
                </c:pt>
                <c:pt idx="12">
                  <c:v>2.4727499221426346E-2</c:v>
                </c:pt>
                <c:pt idx="13">
                  <c:v>2.5110557458735597E-2</c:v>
                </c:pt>
                <c:pt idx="14">
                  <c:v>2.4624727499221427E-2</c:v>
                </c:pt>
                <c:pt idx="15">
                  <c:v>2.3621924634070382E-2</c:v>
                </c:pt>
                <c:pt idx="16">
                  <c:v>2.3157894736842106E-2</c:v>
                </c:pt>
                <c:pt idx="17">
                  <c:v>2.2513235752102147E-2</c:v>
                </c:pt>
                <c:pt idx="18">
                  <c:v>2.1937091248832141E-2</c:v>
                </c:pt>
                <c:pt idx="19">
                  <c:v>2.1582061663033322E-2</c:v>
                </c:pt>
                <c:pt idx="20">
                  <c:v>2.077234506384304E-2</c:v>
                </c:pt>
                <c:pt idx="21">
                  <c:v>2.0311429461227031E-2</c:v>
                </c:pt>
                <c:pt idx="22">
                  <c:v>1.9785113671753347E-2</c:v>
                </c:pt>
                <c:pt idx="23">
                  <c:v>1.8997197134848955E-2</c:v>
                </c:pt>
                <c:pt idx="24">
                  <c:v>1.8556860321384424E-2</c:v>
                </c:pt>
                <c:pt idx="25">
                  <c:v>1.9375772558714463E-2</c:v>
                </c:pt>
                <c:pt idx="26">
                  <c:v>1.9245982694684798E-2</c:v>
                </c:pt>
                <c:pt idx="27">
                  <c:v>1.869592088998764E-2</c:v>
                </c:pt>
                <c:pt idx="28">
                  <c:v>1.8547589616810876E-2</c:v>
                </c:pt>
                <c:pt idx="29">
                  <c:v>1.8445611866501854E-2</c:v>
                </c:pt>
                <c:pt idx="30">
                  <c:v>1.8152039555006182E-2</c:v>
                </c:pt>
                <c:pt idx="31">
                  <c:v>1.803152039555006E-2</c:v>
                </c:pt>
                <c:pt idx="32">
                  <c:v>1.7530902348578493E-2</c:v>
                </c:pt>
                <c:pt idx="33">
                  <c:v>1.7360939431396785E-2</c:v>
                </c:pt>
                <c:pt idx="34">
                  <c:v>1.7138442521631644E-2</c:v>
                </c:pt>
                <c:pt idx="35">
                  <c:v>1.6779975278121136E-2</c:v>
                </c:pt>
                <c:pt idx="36">
                  <c:v>1.6547071450475313E-2</c:v>
                </c:pt>
                <c:pt idx="37">
                  <c:v>1.7129714811407543E-2</c:v>
                </c:pt>
                <c:pt idx="38">
                  <c:v>1.7184912603495861E-2</c:v>
                </c:pt>
                <c:pt idx="39">
                  <c:v>1.720944495553511E-2</c:v>
                </c:pt>
                <c:pt idx="40">
                  <c:v>1.7243176939589083E-2</c:v>
                </c:pt>
                <c:pt idx="41">
                  <c:v>1.7040785035265255E-2</c:v>
                </c:pt>
                <c:pt idx="42">
                  <c:v>1.7095982827353574E-2</c:v>
                </c:pt>
                <c:pt idx="43">
                  <c:v>1.7040785035265255E-2</c:v>
                </c:pt>
                <c:pt idx="44">
                  <c:v>1.6921189819073902E-2</c:v>
                </c:pt>
                <c:pt idx="45">
                  <c:v>1.6921189819073902E-2</c:v>
                </c:pt>
                <c:pt idx="46">
                  <c:v>1.6893590923029746E-2</c:v>
                </c:pt>
                <c:pt idx="47">
                  <c:v>1.6688132474701012E-2</c:v>
                </c:pt>
                <c:pt idx="48">
                  <c:v>1.6543172075933865E-2</c:v>
                </c:pt>
                <c:pt idx="49">
                  <c:v>1.7173913043478262E-2</c:v>
                </c:pt>
                <c:pt idx="50">
                  <c:v>1.7498469075321495E-2</c:v>
                </c:pt>
                <c:pt idx="51">
                  <c:v>1.7519902020820575E-2</c:v>
                </c:pt>
                <c:pt idx="52">
                  <c:v>1.7581139007960808E-2</c:v>
                </c:pt>
                <c:pt idx="53">
                  <c:v>1.7682180036742191E-2</c:v>
                </c:pt>
                <c:pt idx="54">
                  <c:v>1.7455603184323331E-2</c:v>
                </c:pt>
                <c:pt idx="55">
                  <c:v>1.7014696876913656E-2</c:v>
                </c:pt>
                <c:pt idx="56">
                  <c:v>1.6956521739130436E-2</c:v>
                </c:pt>
                <c:pt idx="57">
                  <c:v>1.6840171463563994E-2</c:v>
                </c:pt>
                <c:pt idx="58">
                  <c:v>1.6935088793631353E-2</c:v>
                </c:pt>
                <c:pt idx="59">
                  <c:v>1.6635027556644214E-2</c:v>
                </c:pt>
                <c:pt idx="60">
                  <c:v>1.6399145559963382E-2</c:v>
                </c:pt>
                <c:pt idx="61">
                  <c:v>1.6798901434238633E-2</c:v>
                </c:pt>
                <c:pt idx="62">
                  <c:v>1.7006408300274643E-2</c:v>
                </c:pt>
                <c:pt idx="63">
                  <c:v>1.7171193164479705E-2</c:v>
                </c:pt>
                <c:pt idx="64">
                  <c:v>1.7326823314006715E-2</c:v>
                </c:pt>
                <c:pt idx="65">
                  <c:v>1.7210863594751297E-2</c:v>
                </c:pt>
                <c:pt idx="66">
                  <c:v>1.6997253585596582E-2</c:v>
                </c:pt>
                <c:pt idx="67">
                  <c:v>1.7088800732377174E-2</c:v>
                </c:pt>
                <c:pt idx="68">
                  <c:v>1.6985047299359169E-2</c:v>
                </c:pt>
                <c:pt idx="69">
                  <c:v>1.6640219713152275E-2</c:v>
                </c:pt>
                <c:pt idx="70">
                  <c:v>1.6264876411351846E-2</c:v>
                </c:pt>
                <c:pt idx="71">
                  <c:v>1.6289288983826672E-2</c:v>
                </c:pt>
                <c:pt idx="72">
                  <c:v>1.6392694063926939E-2</c:v>
                </c:pt>
                <c:pt idx="73">
                  <c:v>1.695890410958904E-2</c:v>
                </c:pt>
                <c:pt idx="74">
                  <c:v>1.7348554033485539E-2</c:v>
                </c:pt>
                <c:pt idx="75">
                  <c:v>1.7382039573820396E-2</c:v>
                </c:pt>
                <c:pt idx="76">
                  <c:v>1.715068493150685E-2</c:v>
                </c:pt>
                <c:pt idx="77">
                  <c:v>1.7497716894977169E-2</c:v>
                </c:pt>
                <c:pt idx="78">
                  <c:v>1.7348554033485539E-2</c:v>
                </c:pt>
                <c:pt idx="79">
                  <c:v>1.7707762557077626E-2</c:v>
                </c:pt>
                <c:pt idx="80">
                  <c:v>1.7738203957382039E-2</c:v>
                </c:pt>
                <c:pt idx="81">
                  <c:v>1.7838660578386605E-2</c:v>
                </c:pt>
                <c:pt idx="82">
                  <c:v>1.7869101978691019E-2</c:v>
                </c:pt>
                <c:pt idx="83">
                  <c:v>1.7996955859969559E-2</c:v>
                </c:pt>
                <c:pt idx="84">
                  <c:v>1.8429223744292237E-2</c:v>
                </c:pt>
                <c:pt idx="85">
                  <c:v>1.893455098934551E-2</c:v>
                </c:pt>
                <c:pt idx="86">
                  <c:v>1.9330289193302892E-2</c:v>
                </c:pt>
                <c:pt idx="87">
                  <c:v>2.9144596651445965E-2</c:v>
                </c:pt>
                <c:pt idx="88">
                  <c:v>4.814916286149163E-2</c:v>
                </c:pt>
                <c:pt idx="89">
                  <c:v>4.6770167427701674E-2</c:v>
                </c:pt>
                <c:pt idx="90">
                  <c:v>4.7808219178082194E-2</c:v>
                </c:pt>
                <c:pt idx="91">
                  <c:v>4.9129375951293762E-2</c:v>
                </c:pt>
                <c:pt idx="92">
                  <c:v>4.7805175038051748E-2</c:v>
                </c:pt>
                <c:pt idx="93">
                  <c:v>4.5847792998477931E-2</c:v>
                </c:pt>
                <c:pt idx="94">
                  <c:v>4.7126331811263321E-2</c:v>
                </c:pt>
              </c:numCache>
            </c:numRef>
          </c:val>
          <c:smooth val="0"/>
          <c:extLst>
            <c:ext xmlns:c16="http://schemas.microsoft.com/office/drawing/2014/chart" uri="{C3380CC4-5D6E-409C-BE32-E72D297353CC}">
              <c16:uniqueId val="{00000000-28FB-4C30-9EFC-C15944C93B32}"/>
            </c:ext>
          </c:extLst>
        </c:ser>
        <c:dLbls>
          <c:showLegendKey val="0"/>
          <c:showVal val="0"/>
          <c:showCatName val="0"/>
          <c:showSerName val="0"/>
          <c:showPercent val="0"/>
          <c:showBubbleSize val="0"/>
        </c:dLbls>
        <c:smooth val="0"/>
        <c:axId val="572942016"/>
        <c:axId val="642613744"/>
      </c:lineChart>
      <c:catAx>
        <c:axId val="572942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642613744"/>
        <c:crosses val="autoZero"/>
        <c:auto val="1"/>
        <c:lblAlgn val="ctr"/>
        <c:lblOffset val="100"/>
        <c:noMultiLvlLbl val="0"/>
      </c:catAx>
      <c:valAx>
        <c:axId val="64261374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29420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'Data Sheet 0'!$B$11</c:f>
              <c:strCache>
                <c:ptCount val="1"/>
                <c:pt idx="0">
                  <c:v>On flow</c:v>
                </c:pt>
              </c:strCache>
            </c:strRef>
          </c:tx>
          <c:spPr>
            <a:solidFill>
              <a:srgbClr val="006965"/>
            </a:solidFill>
            <a:ln>
              <a:noFill/>
            </a:ln>
            <a:effectLst/>
          </c:spPr>
          <c:invertIfNegative val="0"/>
          <c:cat>
            <c:strRef>
              <c:f>'Data Sheet 0'!$D$10:$R$10</c:f>
              <c:strCache>
                <c:ptCount val="15"/>
                <c:pt idx="0">
                  <c:v>September 2019</c:v>
                </c:pt>
                <c:pt idx="1">
                  <c:v>October 2019</c:v>
                </c:pt>
                <c:pt idx="2">
                  <c:v>November 2019</c:v>
                </c:pt>
                <c:pt idx="3">
                  <c:v>December 2019</c:v>
                </c:pt>
                <c:pt idx="4">
                  <c:v>January 2020</c:v>
                </c:pt>
                <c:pt idx="5">
                  <c:v>February 2020</c:v>
                </c:pt>
                <c:pt idx="6">
                  <c:v>March 2020</c:v>
                </c:pt>
                <c:pt idx="7">
                  <c:v>April 2020</c:v>
                </c:pt>
                <c:pt idx="8">
                  <c:v>May 2020</c:v>
                </c:pt>
                <c:pt idx="9">
                  <c:v>June 2020</c:v>
                </c:pt>
                <c:pt idx="10">
                  <c:v>July 2020</c:v>
                </c:pt>
                <c:pt idx="11">
                  <c:v>August 2020</c:v>
                </c:pt>
                <c:pt idx="12">
                  <c:v>September 2020</c:v>
                </c:pt>
                <c:pt idx="13">
                  <c:v>October 2020</c:v>
                </c:pt>
                <c:pt idx="14">
                  <c:v>November 2020</c:v>
                </c:pt>
              </c:strCache>
            </c:strRef>
          </c:cat>
          <c:val>
            <c:numRef>
              <c:f>'Data Sheet 0'!$D$11:$R$11</c:f>
              <c:numCache>
                <c:formatCode>General</c:formatCode>
                <c:ptCount val="15"/>
                <c:pt idx="0">
                  <c:v>840</c:v>
                </c:pt>
                <c:pt idx="1">
                  <c:v>893</c:v>
                </c:pt>
                <c:pt idx="2">
                  <c:v>803</c:v>
                </c:pt>
                <c:pt idx="3">
                  <c:v>897</c:v>
                </c:pt>
                <c:pt idx="4">
                  <c:v>884</c:v>
                </c:pt>
                <c:pt idx="5">
                  <c:v>906</c:v>
                </c:pt>
                <c:pt idx="6">
                  <c:v>985</c:v>
                </c:pt>
                <c:pt idx="7">
                  <c:v>4151</c:v>
                </c:pt>
                <c:pt idx="8">
                  <c:v>6703</c:v>
                </c:pt>
                <c:pt idx="9">
                  <c:v>2832</c:v>
                </c:pt>
                <c:pt idx="10">
                  <c:v>2695</c:v>
                </c:pt>
                <c:pt idx="11">
                  <c:v>2031</c:v>
                </c:pt>
                <c:pt idx="12">
                  <c:v>2045</c:v>
                </c:pt>
                <c:pt idx="13">
                  <c:v>2278</c:v>
                </c:pt>
                <c:pt idx="14">
                  <c:v>2411</c:v>
                </c:pt>
              </c:numCache>
            </c:numRef>
          </c:val>
          <c:extLst>
            <c:ext xmlns:c16="http://schemas.microsoft.com/office/drawing/2014/chart" uri="{C3380CC4-5D6E-409C-BE32-E72D297353CC}">
              <c16:uniqueId val="{00000000-D5E8-4C74-8835-D98900BFF355}"/>
            </c:ext>
          </c:extLst>
        </c:ser>
        <c:ser>
          <c:idx val="1"/>
          <c:order val="1"/>
          <c:tx>
            <c:strRef>
              <c:f>'Data Sheet 0'!$B$12</c:f>
              <c:strCache>
                <c:ptCount val="1"/>
                <c:pt idx="0">
                  <c:v>Off flow</c:v>
                </c:pt>
              </c:strCache>
            </c:strRef>
          </c:tx>
          <c:spPr>
            <a:solidFill>
              <a:srgbClr val="92298E"/>
            </a:solidFill>
            <a:ln>
              <a:noFill/>
            </a:ln>
            <a:effectLst/>
          </c:spPr>
          <c:invertIfNegative val="0"/>
          <c:cat>
            <c:strRef>
              <c:f>'Data Sheet 0'!$D$10:$R$10</c:f>
              <c:strCache>
                <c:ptCount val="15"/>
                <c:pt idx="0">
                  <c:v>September 2019</c:v>
                </c:pt>
                <c:pt idx="1">
                  <c:v>October 2019</c:v>
                </c:pt>
                <c:pt idx="2">
                  <c:v>November 2019</c:v>
                </c:pt>
                <c:pt idx="3">
                  <c:v>December 2019</c:v>
                </c:pt>
                <c:pt idx="4">
                  <c:v>January 2020</c:v>
                </c:pt>
                <c:pt idx="5">
                  <c:v>February 2020</c:v>
                </c:pt>
                <c:pt idx="6">
                  <c:v>March 2020</c:v>
                </c:pt>
                <c:pt idx="7">
                  <c:v>April 2020</c:v>
                </c:pt>
                <c:pt idx="8">
                  <c:v>May 2020</c:v>
                </c:pt>
                <c:pt idx="9">
                  <c:v>June 2020</c:v>
                </c:pt>
                <c:pt idx="10">
                  <c:v>July 2020</c:v>
                </c:pt>
                <c:pt idx="11">
                  <c:v>August 2020</c:v>
                </c:pt>
                <c:pt idx="12">
                  <c:v>September 2020</c:v>
                </c:pt>
                <c:pt idx="13">
                  <c:v>October 2020</c:v>
                </c:pt>
                <c:pt idx="14">
                  <c:v>November 2020</c:v>
                </c:pt>
              </c:strCache>
            </c:strRef>
          </c:cat>
          <c:val>
            <c:numRef>
              <c:f>'Data Sheet 0'!$D$12:$R$12</c:f>
              <c:numCache>
                <c:formatCode>General</c:formatCode>
                <c:ptCount val="15"/>
                <c:pt idx="0">
                  <c:v>826</c:v>
                </c:pt>
                <c:pt idx="1">
                  <c:v>855</c:v>
                </c:pt>
                <c:pt idx="2">
                  <c:v>815</c:v>
                </c:pt>
                <c:pt idx="3">
                  <c:v>847</c:v>
                </c:pt>
                <c:pt idx="4">
                  <c:v>735</c:v>
                </c:pt>
                <c:pt idx="5">
                  <c:v>760</c:v>
                </c:pt>
                <c:pt idx="6">
                  <c:v>857</c:v>
                </c:pt>
                <c:pt idx="7">
                  <c:v>654</c:v>
                </c:pt>
                <c:pt idx="8">
                  <c:v>1307</c:v>
                </c:pt>
                <c:pt idx="9">
                  <c:v>3327</c:v>
                </c:pt>
                <c:pt idx="10">
                  <c:v>2348</c:v>
                </c:pt>
                <c:pt idx="11">
                  <c:v>1674</c:v>
                </c:pt>
                <c:pt idx="12">
                  <c:v>2496</c:v>
                </c:pt>
                <c:pt idx="13">
                  <c:v>2995</c:v>
                </c:pt>
                <c:pt idx="14">
                  <c:v>2059</c:v>
                </c:pt>
              </c:numCache>
            </c:numRef>
          </c:val>
          <c:extLst>
            <c:ext xmlns:c16="http://schemas.microsoft.com/office/drawing/2014/chart" uri="{C3380CC4-5D6E-409C-BE32-E72D297353CC}">
              <c16:uniqueId val="{00000001-D5E8-4C74-8835-D98900BFF355}"/>
            </c:ext>
          </c:extLst>
        </c:ser>
        <c:dLbls>
          <c:showLegendKey val="0"/>
          <c:showVal val="0"/>
          <c:showCatName val="0"/>
          <c:showSerName val="0"/>
          <c:showPercent val="0"/>
          <c:showBubbleSize val="0"/>
        </c:dLbls>
        <c:gapWidth val="219"/>
        <c:overlap val="-27"/>
        <c:axId val="963074607"/>
        <c:axId val="232612543"/>
      </c:barChart>
      <c:catAx>
        <c:axId val="9630746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2"/>
                </a:solidFill>
                <a:latin typeface="+mn-lt"/>
                <a:ea typeface="+mn-ea"/>
                <a:cs typeface="+mn-cs"/>
              </a:defRPr>
            </a:pPr>
            <a:endParaRPr lang="en-US"/>
          </a:p>
        </c:txPr>
        <c:crossAx val="232612543"/>
        <c:crosses val="autoZero"/>
        <c:auto val="1"/>
        <c:lblAlgn val="ctr"/>
        <c:lblOffset val="100"/>
        <c:noMultiLvlLbl val="0"/>
      </c:catAx>
      <c:valAx>
        <c:axId val="232612543"/>
        <c:scaling>
          <c:orientation val="minMax"/>
          <c:max val="7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2"/>
                </a:solidFill>
                <a:latin typeface="+mn-lt"/>
                <a:ea typeface="+mn-ea"/>
                <a:cs typeface="+mn-cs"/>
              </a:defRPr>
            </a:pPr>
            <a:endParaRPr lang="en-US"/>
          </a:p>
        </c:txPr>
        <c:crossAx val="963074607"/>
        <c:crosses val="autoZero"/>
        <c:crossBetween val="between"/>
      </c:valAx>
      <c:spPr>
        <a:noFill/>
        <a:ln>
          <a:noFill/>
        </a:ln>
        <a:effectLst/>
      </c:spPr>
    </c:plotArea>
    <c:legend>
      <c:legendPos val="b"/>
      <c:layout>
        <c:manualLayout>
          <c:xMode val="edge"/>
          <c:yMode val="edge"/>
          <c:x val="9.0899132400116656E-2"/>
          <c:y val="6.9444909377298608E-2"/>
          <c:w val="0.13623148958232073"/>
          <c:h val="0.12976569388104517"/>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nomisweb.co.uk/sources/cc" TargetMode="External"/><Relationship Id="rId2" Type="http://schemas.openxmlformats.org/officeDocument/2006/relationships/hyperlink" Target="https://www.nomisweb.co.uk/sources/ap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gov.uk/government/statistics/alternative-claimant-count-statistics-january-2013-to-november-202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package" Target="../embeddings/Microsoft_Excel_Worksheet3.xlsx"/><Relationship Id="rId3" Type="http://schemas.openxmlformats.org/officeDocument/2006/relationships/hyperlink" Target="https://www.buckstvlep.co.uk/buckinghamshire-economy-news/impact-of-covid-19-on-the-buckinghamshire-economy/" TargetMode="External"/><Relationship Id="rId7" Type="http://schemas.openxmlformats.org/officeDocument/2006/relationships/image" Target="../media/image4.wmf"/><Relationship Id="rId2" Type="http://schemas.openxmlformats.org/officeDocument/2006/relationships/hyperlink" Target="mailto:james.moorhouse@buckslep.co.uk" TargetMode="External"/><Relationship Id="rId1" Type="http://schemas.openxmlformats.org/officeDocument/2006/relationships/slideLayout" Target="../slideLayouts/slideLayout2.xml"/><Relationship Id="rId6" Type="http://schemas.openxmlformats.org/officeDocument/2006/relationships/package" Target="../embeddings/Microsoft_Excel_Worksheet2.xlsx"/><Relationship Id="rId5" Type="http://schemas.openxmlformats.org/officeDocument/2006/relationships/image" Target="../media/image3.png"/><Relationship Id="rId4" Type="http://schemas.openxmlformats.org/officeDocument/2006/relationships/hyperlink" Target="https://www.buckstvlep.co.uk/our-strategies/buckinghamshire-economic-recovery-strategy-consultation/" TargetMode="External"/><Relationship Id="rId9" Type="http://schemas.openxmlformats.org/officeDocument/2006/relationships/image" Target="../media/image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stat-xplore.dwp.gov.uk/webapi/jsf/login.xhtml" TargetMode="External"/><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2.xml"/><Relationship Id="rId4" Type="http://schemas.openxmlformats.org/officeDocument/2006/relationships/hyperlink" Target="https://www.gov.uk/government/statistics/alternative-claimant-count-statistics-january-2013-to-may-202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B9333-AC1D-4B1C-87D2-B8B96A30C900}"/>
              </a:ext>
            </a:extLst>
          </p:cNvPr>
          <p:cNvSpPr>
            <a:spLocks noGrp="1"/>
          </p:cNvSpPr>
          <p:nvPr>
            <p:ph type="title"/>
          </p:nvPr>
        </p:nvSpPr>
        <p:spPr>
          <a:xfrm>
            <a:off x="628650" y="345948"/>
            <a:ext cx="7886700" cy="936368"/>
          </a:xfrm>
        </p:spPr>
        <p:txBody>
          <a:bodyPr>
            <a:normAutofit/>
          </a:bodyPr>
          <a:lstStyle/>
          <a:p>
            <a:r>
              <a:rPr lang="en-GB" sz="2800" b="1" dirty="0"/>
              <a:t>Table 2: Claimant Count by age for Buckinghamshire – February 2021</a:t>
            </a:r>
            <a:endParaRPr lang="en-GB" sz="2800" dirty="0"/>
          </a:p>
        </p:txBody>
      </p:sp>
      <p:graphicFrame>
        <p:nvGraphicFramePr>
          <p:cNvPr id="5" name="Table 4">
            <a:extLst>
              <a:ext uri="{FF2B5EF4-FFF2-40B4-BE49-F238E27FC236}">
                <a16:creationId xmlns:a16="http://schemas.microsoft.com/office/drawing/2014/main" id="{8A29BF64-86B7-4C53-AB12-B2E2C0762256}"/>
              </a:ext>
            </a:extLst>
          </p:cNvPr>
          <p:cNvGraphicFramePr>
            <a:graphicFrameLocks/>
          </p:cNvGraphicFramePr>
          <p:nvPr>
            <p:extLst>
              <p:ext uri="{D42A27DB-BD31-4B8C-83A1-F6EECF244321}">
                <p14:modId xmlns:p14="http://schemas.microsoft.com/office/powerpoint/2010/main" val="2024772585"/>
              </p:ext>
            </p:extLst>
          </p:nvPr>
        </p:nvGraphicFramePr>
        <p:xfrm>
          <a:off x="628649" y="1537028"/>
          <a:ext cx="7886701" cy="3783943"/>
        </p:xfrm>
        <a:graphic>
          <a:graphicData uri="http://schemas.openxmlformats.org/drawingml/2006/table">
            <a:tbl>
              <a:tblPr firstRow="1" bandRow="1">
                <a:tableStyleId>{93296810-A885-4BE3-A3E7-6D5BEEA58F35}</a:tableStyleId>
              </a:tblPr>
              <a:tblGrid>
                <a:gridCol w="1341553">
                  <a:extLst>
                    <a:ext uri="{9D8B030D-6E8A-4147-A177-3AD203B41FA5}">
                      <a16:colId xmlns:a16="http://schemas.microsoft.com/office/drawing/2014/main" val="1249537814"/>
                    </a:ext>
                  </a:extLst>
                </a:gridCol>
                <a:gridCol w="838986">
                  <a:extLst>
                    <a:ext uri="{9D8B030D-6E8A-4147-A177-3AD203B41FA5}">
                      <a16:colId xmlns:a16="http://schemas.microsoft.com/office/drawing/2014/main" val="305200462"/>
                    </a:ext>
                  </a:extLst>
                </a:gridCol>
                <a:gridCol w="922364">
                  <a:extLst>
                    <a:ext uri="{9D8B030D-6E8A-4147-A177-3AD203B41FA5}">
                      <a16:colId xmlns:a16="http://schemas.microsoft.com/office/drawing/2014/main" val="118679271"/>
                    </a:ext>
                  </a:extLst>
                </a:gridCol>
                <a:gridCol w="1044696">
                  <a:extLst>
                    <a:ext uri="{9D8B030D-6E8A-4147-A177-3AD203B41FA5}">
                      <a16:colId xmlns:a16="http://schemas.microsoft.com/office/drawing/2014/main" val="3726718846"/>
                    </a:ext>
                  </a:extLst>
                </a:gridCol>
                <a:gridCol w="1044696">
                  <a:extLst>
                    <a:ext uri="{9D8B030D-6E8A-4147-A177-3AD203B41FA5}">
                      <a16:colId xmlns:a16="http://schemas.microsoft.com/office/drawing/2014/main" val="772022704"/>
                    </a:ext>
                  </a:extLst>
                </a:gridCol>
                <a:gridCol w="1333140">
                  <a:extLst>
                    <a:ext uri="{9D8B030D-6E8A-4147-A177-3AD203B41FA5}">
                      <a16:colId xmlns:a16="http://schemas.microsoft.com/office/drawing/2014/main" val="191910851"/>
                    </a:ext>
                  </a:extLst>
                </a:gridCol>
                <a:gridCol w="1361266">
                  <a:extLst>
                    <a:ext uri="{9D8B030D-6E8A-4147-A177-3AD203B41FA5}">
                      <a16:colId xmlns:a16="http://schemas.microsoft.com/office/drawing/2014/main" val="2647224324"/>
                    </a:ext>
                  </a:extLst>
                </a:gridCol>
              </a:tblGrid>
              <a:tr h="1125269">
                <a:tc>
                  <a:txBody>
                    <a:bodyPr/>
                    <a:lstStyle/>
                    <a:p>
                      <a:pPr algn="ctr" fontAlgn="ctr"/>
                      <a:r>
                        <a:rPr lang="en-GB" sz="1600" u="none" strike="noStrike">
                          <a:effectLst/>
                        </a:rPr>
                        <a:t>Age</a:t>
                      </a:r>
                      <a:endParaRPr lang="en-GB" sz="1600" b="1" i="0" u="none" strike="noStrike">
                        <a:solidFill>
                          <a:srgbClr val="000000"/>
                        </a:solidFill>
                        <a:effectLst/>
                        <a:latin typeface="Arial" panose="020B0604020202020204" pitchFamily="34" charset="0"/>
                      </a:endParaRPr>
                    </a:p>
                  </a:txBody>
                  <a:tcPr marL="7620" marR="7620" marT="7620" marB="0" anchor="ctr"/>
                </a:tc>
                <a:tc gridSpan="2">
                  <a:txBody>
                    <a:bodyPr/>
                    <a:lstStyle/>
                    <a:p>
                      <a:pPr algn="ctr" fontAlgn="ctr"/>
                      <a:r>
                        <a:rPr lang="en-GB" sz="1600" u="none" strike="noStrike">
                          <a:effectLst/>
                        </a:rPr>
                        <a:t>March 2020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pPr algn="ctr" fontAlgn="ct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gridSpan="2">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600" b="1" u="none" strike="noStrike" dirty="0">
                          <a:solidFill>
                            <a:schemeClr val="bg1"/>
                          </a:solidFill>
                          <a:effectLst/>
                        </a:rPr>
                        <a:t>February 2021</a:t>
                      </a:r>
                      <a:endParaRPr lang="en-GB" sz="16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pPr algn="ctr" fontAlgn="ct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1" u="none" strike="noStrike" dirty="0">
                          <a:solidFill>
                            <a:schemeClr val="bg1"/>
                          </a:solidFill>
                          <a:effectLst/>
                        </a:rPr>
                        <a:t>March 2020 - February 2021 % change</a:t>
                      </a:r>
                      <a:endParaRPr lang="en-GB" sz="16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600" b="1" i="0" u="none" strike="noStrike">
                          <a:solidFill>
                            <a:schemeClr val="bg1"/>
                          </a:solidFill>
                          <a:effectLst/>
                          <a:latin typeface="+mn-lt"/>
                          <a:cs typeface="Arial" panose="020B0604020202020204" pitchFamily="34" charset="0"/>
                        </a:rPr>
                        <a:t>% point change in share</a:t>
                      </a:r>
                    </a:p>
                  </a:txBody>
                  <a:tcPr marL="7620" marR="7620" marT="7620" marB="0" anchor="ctr"/>
                </a:tc>
                <a:extLst>
                  <a:ext uri="{0D108BD9-81ED-4DB2-BD59-A6C34878D82A}">
                    <a16:rowId xmlns:a16="http://schemas.microsoft.com/office/drawing/2014/main" val="2250800113"/>
                  </a:ext>
                </a:extLst>
              </a:tr>
              <a:tr h="957686">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600" u="none" strike="noStrike" dirty="0">
                          <a:effectLst/>
                          <a:latin typeface="+mn-lt"/>
                        </a:rPr>
                        <a:t>Aged 16-24</a:t>
                      </a:r>
                      <a:endParaRPr lang="en-GB" sz="1600" b="0" i="0" u="none" strike="noStrike" dirty="0">
                        <a:solidFill>
                          <a:srgbClr val="000000"/>
                        </a:solidFill>
                        <a:effectLst/>
                        <a:latin typeface="+mn-lt"/>
                      </a:endParaRPr>
                    </a:p>
                  </a:txBody>
                  <a:tcPr marL="7620" marR="7620" marT="7620" marB="0" anchor="ctr"/>
                </a:tc>
                <a:tc>
                  <a:txBody>
                    <a:bodyPr/>
                    <a:lstStyle/>
                    <a:p>
                      <a:pPr algn="ctr" fontAlgn="t"/>
                      <a:r>
                        <a:rPr lang="en-GB" sz="1600" u="none" strike="noStrike">
                          <a:effectLst/>
                          <a:latin typeface="+mn-lt"/>
                        </a:rPr>
                        <a:t>885</a:t>
                      </a:r>
                      <a:endParaRPr lang="en-GB" sz="1600" b="0" i="0" u="none" strike="noStrike">
                        <a:solidFill>
                          <a:srgbClr val="000000"/>
                        </a:solidFill>
                        <a:effectLst/>
                        <a:latin typeface="+mn-lt"/>
                      </a:endParaRPr>
                    </a:p>
                  </a:txBody>
                  <a:tcPr marL="7440" marR="7440" marT="7440" marB="0" anchor="ctr"/>
                </a:tc>
                <a:tc>
                  <a:txBody>
                    <a:bodyPr/>
                    <a:lstStyle/>
                    <a:p>
                      <a:pPr algn="ctr" fontAlgn="t"/>
                      <a:r>
                        <a:rPr lang="en-GB" sz="1600" b="0" i="0" u="none" strike="noStrike">
                          <a:solidFill>
                            <a:srgbClr val="000000"/>
                          </a:solidFill>
                          <a:effectLst/>
                          <a:latin typeface="+mn-lt"/>
                        </a:rPr>
                        <a:t>16%</a:t>
                      </a:r>
                    </a:p>
                  </a:txBody>
                  <a:tcPr marL="7440" marR="7440" marT="7440" marB="0" anchor="ctr"/>
                </a:tc>
                <a:tc>
                  <a:txBody>
                    <a:bodyPr/>
                    <a:lstStyle/>
                    <a:p>
                      <a:pPr algn="ctr" fontAlgn="t"/>
                      <a:r>
                        <a:rPr lang="en-GB" sz="1600" u="none" strike="noStrike" dirty="0">
                          <a:effectLst/>
                          <a:latin typeface="+mn-lt"/>
                        </a:rPr>
                        <a:t>2,700</a:t>
                      </a:r>
                      <a:endParaRPr lang="en-GB" sz="1600" b="0" i="0" u="none" strike="noStrike" dirty="0">
                        <a:solidFill>
                          <a:srgbClr val="000000"/>
                        </a:solidFill>
                        <a:effectLst/>
                        <a:latin typeface="+mn-lt"/>
                      </a:endParaRPr>
                    </a:p>
                  </a:txBody>
                  <a:tcPr marL="7440" marR="7440" marT="7440" marB="0" anchor="ctr"/>
                </a:tc>
                <a:tc>
                  <a:txBody>
                    <a:bodyPr/>
                    <a:lstStyle/>
                    <a:p>
                      <a:pPr algn="ctr" fontAlgn="t"/>
                      <a:r>
                        <a:rPr lang="en-GB" sz="1600" b="0" i="0" u="none" strike="noStrike" dirty="0">
                          <a:solidFill>
                            <a:srgbClr val="000000"/>
                          </a:solidFill>
                          <a:effectLst/>
                          <a:latin typeface="+mn-lt"/>
                        </a:rPr>
                        <a:t>17%</a:t>
                      </a:r>
                    </a:p>
                  </a:txBody>
                  <a:tcPr marL="7440" marR="7440" marT="7440" marB="0" anchor="ctr"/>
                </a:tc>
                <a:tc>
                  <a:txBody>
                    <a:bodyPr/>
                    <a:lstStyle/>
                    <a:p>
                      <a:pPr algn="ctr" fontAlgn="b"/>
                      <a:r>
                        <a:rPr lang="en-GB" sz="1600" u="none" strike="noStrike" dirty="0">
                          <a:effectLst/>
                          <a:latin typeface="+mn-lt"/>
                        </a:rPr>
                        <a:t>205%</a:t>
                      </a:r>
                      <a:endParaRPr lang="en-GB" sz="1600" b="0" i="0" u="none" strike="noStrike" dirty="0">
                        <a:solidFill>
                          <a:srgbClr val="000000"/>
                        </a:solidFill>
                        <a:effectLst/>
                        <a:latin typeface="+mn-lt"/>
                      </a:endParaRPr>
                    </a:p>
                  </a:txBody>
                  <a:tcPr marL="7440" marR="7440" marT="7440" marB="0" anchor="ctr"/>
                </a:tc>
                <a:tc>
                  <a:txBody>
                    <a:bodyPr/>
                    <a:lstStyle/>
                    <a:p>
                      <a:pPr algn="ctr" fontAlgn="b"/>
                      <a:r>
                        <a:rPr lang="en-GB" sz="1600" b="0" i="0" u="none" strike="noStrike" dirty="0">
                          <a:solidFill>
                            <a:schemeClr val="tx1"/>
                          </a:solidFill>
                          <a:effectLst/>
                          <a:latin typeface="+mn-lt"/>
                        </a:rPr>
                        <a:t>1%</a:t>
                      </a:r>
                    </a:p>
                  </a:txBody>
                  <a:tcPr marL="7440" marR="7440" marT="7440" marB="0" anchor="ctr"/>
                </a:tc>
                <a:extLst>
                  <a:ext uri="{0D108BD9-81ED-4DB2-BD59-A6C34878D82A}">
                    <a16:rowId xmlns:a16="http://schemas.microsoft.com/office/drawing/2014/main" val="2527554147"/>
                  </a:ext>
                </a:extLst>
              </a:tr>
              <a:tr h="566996">
                <a:tc>
                  <a:txBody>
                    <a:bodyPr/>
                    <a:lstStyle/>
                    <a:p>
                      <a:pPr marL="0" marR="0" lvl="0" indent="0" algn="ctr" defTabSz="685800" rtl="0" eaLnBrk="1" fontAlgn="b" latinLnBrk="0" hangingPunct="1">
                        <a:lnSpc>
                          <a:spcPct val="100000"/>
                        </a:lnSpc>
                        <a:spcBef>
                          <a:spcPts val="0"/>
                        </a:spcBef>
                        <a:spcAft>
                          <a:spcPts val="0"/>
                        </a:spcAft>
                        <a:buClrTx/>
                        <a:buSzTx/>
                        <a:buFont typeface="Arial" panose="020B0604020202020204" pitchFamily="34" charset="0"/>
                        <a:buNone/>
                        <a:tabLst/>
                        <a:defRPr/>
                      </a:pPr>
                      <a:r>
                        <a:rPr lang="en-GB" sz="1600" u="none" strike="noStrike">
                          <a:effectLst/>
                          <a:latin typeface="+mn-lt"/>
                        </a:rPr>
                        <a:t>Aged 25-49</a:t>
                      </a:r>
                      <a:endParaRPr lang="en-GB" sz="1600" b="0" i="0" u="none" strike="noStrike">
                        <a:solidFill>
                          <a:srgbClr val="000000"/>
                        </a:solidFill>
                        <a:effectLst/>
                        <a:latin typeface="+mn-lt"/>
                      </a:endParaRPr>
                    </a:p>
                  </a:txBody>
                  <a:tcPr marL="7620" marR="7620" marT="7620" marB="0" anchor="ctr"/>
                </a:tc>
                <a:tc>
                  <a:txBody>
                    <a:bodyPr/>
                    <a:lstStyle/>
                    <a:p>
                      <a:pPr algn="ctr" fontAlgn="t"/>
                      <a:r>
                        <a:rPr lang="en-GB" sz="1600" u="none" strike="noStrike">
                          <a:effectLst/>
                          <a:latin typeface="+mn-lt"/>
                        </a:rPr>
                        <a:t>3,065</a:t>
                      </a:r>
                      <a:endParaRPr lang="en-GB" sz="1600" b="0" i="0" u="none" strike="noStrike">
                        <a:solidFill>
                          <a:srgbClr val="000000"/>
                        </a:solidFill>
                        <a:effectLst/>
                        <a:latin typeface="+mn-lt"/>
                      </a:endParaRPr>
                    </a:p>
                  </a:txBody>
                  <a:tcPr marL="7440" marR="7440" marT="7440" marB="0" anchor="ctr"/>
                </a:tc>
                <a:tc>
                  <a:txBody>
                    <a:bodyPr/>
                    <a:lstStyle/>
                    <a:p>
                      <a:pPr algn="ctr" fontAlgn="t"/>
                      <a:r>
                        <a:rPr lang="en-GB" sz="1600" b="0" i="0" u="none" strike="noStrike">
                          <a:solidFill>
                            <a:srgbClr val="000000"/>
                          </a:solidFill>
                          <a:effectLst/>
                          <a:latin typeface="+mn-lt"/>
                        </a:rPr>
                        <a:t>55%</a:t>
                      </a:r>
                    </a:p>
                  </a:txBody>
                  <a:tcPr marL="7440" marR="7440" marT="7440" marB="0" anchor="ctr"/>
                </a:tc>
                <a:tc>
                  <a:txBody>
                    <a:bodyPr/>
                    <a:lstStyle/>
                    <a:p>
                      <a:pPr algn="ctr" fontAlgn="t"/>
                      <a:r>
                        <a:rPr lang="en-GB" sz="1600" u="none" strike="noStrike" dirty="0">
                          <a:effectLst/>
                          <a:latin typeface="+mn-lt"/>
                        </a:rPr>
                        <a:t>8,720</a:t>
                      </a:r>
                    </a:p>
                  </a:txBody>
                  <a:tcPr marL="7440" marR="7440" marT="7440" marB="0" anchor="ctr"/>
                </a:tc>
                <a:tc>
                  <a:txBody>
                    <a:bodyPr/>
                    <a:lstStyle/>
                    <a:p>
                      <a:pPr algn="ctr" fontAlgn="t"/>
                      <a:r>
                        <a:rPr lang="en-GB" sz="1600" b="0" i="0" u="none" strike="noStrike" dirty="0">
                          <a:solidFill>
                            <a:srgbClr val="000000"/>
                          </a:solidFill>
                          <a:effectLst/>
                          <a:latin typeface="+mn-lt"/>
                        </a:rPr>
                        <a:t>56%</a:t>
                      </a:r>
                    </a:p>
                  </a:txBody>
                  <a:tcPr marL="7440" marR="7440" marT="7440" marB="0" anchor="ctr"/>
                </a:tc>
                <a:tc>
                  <a:txBody>
                    <a:bodyPr/>
                    <a:lstStyle/>
                    <a:p>
                      <a:pPr algn="ctr" fontAlgn="b"/>
                      <a:r>
                        <a:rPr lang="en-GB" sz="1600" u="none" strike="noStrike" dirty="0">
                          <a:effectLst/>
                          <a:latin typeface="+mn-lt"/>
                        </a:rPr>
                        <a:t>185%</a:t>
                      </a:r>
                      <a:endParaRPr lang="en-GB" sz="1600" b="0" i="0" u="none" strike="noStrike" dirty="0">
                        <a:solidFill>
                          <a:srgbClr val="000000"/>
                        </a:solidFill>
                        <a:effectLst/>
                        <a:latin typeface="+mn-lt"/>
                      </a:endParaRPr>
                    </a:p>
                  </a:txBody>
                  <a:tcPr marL="7440" marR="7440" marT="7440" marB="0" anchor="ctr"/>
                </a:tc>
                <a:tc>
                  <a:txBody>
                    <a:bodyPr/>
                    <a:lstStyle/>
                    <a:p>
                      <a:pPr algn="ctr" fontAlgn="b"/>
                      <a:r>
                        <a:rPr lang="en-GB" sz="1600" b="0" i="0" u="none" strike="noStrike" dirty="0">
                          <a:solidFill>
                            <a:schemeClr val="tx1"/>
                          </a:solidFill>
                          <a:effectLst/>
                          <a:latin typeface="+mn-lt"/>
                        </a:rPr>
                        <a:t>1%</a:t>
                      </a:r>
                    </a:p>
                  </a:txBody>
                  <a:tcPr marL="7440" marR="7440" marT="7440" marB="0" anchor="ctr"/>
                </a:tc>
                <a:extLst>
                  <a:ext uri="{0D108BD9-81ED-4DB2-BD59-A6C34878D82A}">
                    <a16:rowId xmlns:a16="http://schemas.microsoft.com/office/drawing/2014/main" val="2548708749"/>
                  </a:ext>
                </a:extLst>
              </a:tr>
              <a:tr h="566996">
                <a:tc>
                  <a:txBody>
                    <a:bodyPr/>
                    <a:lstStyle/>
                    <a:p>
                      <a:pPr marL="0" marR="0" lvl="0" indent="0" algn="ctr" defTabSz="685800" rtl="0" eaLnBrk="1" fontAlgn="b" latinLnBrk="0" hangingPunct="1">
                        <a:lnSpc>
                          <a:spcPct val="100000"/>
                        </a:lnSpc>
                        <a:spcBef>
                          <a:spcPts val="0"/>
                        </a:spcBef>
                        <a:spcAft>
                          <a:spcPts val="0"/>
                        </a:spcAft>
                        <a:buClrTx/>
                        <a:buSzTx/>
                        <a:buFont typeface="Arial" panose="020B0604020202020204" pitchFamily="34" charset="0"/>
                        <a:buNone/>
                        <a:tabLst/>
                        <a:defRPr/>
                      </a:pPr>
                      <a:r>
                        <a:rPr lang="en-GB" sz="1600" u="none" strike="noStrike">
                          <a:effectLst/>
                          <a:latin typeface="+mn-lt"/>
                        </a:rPr>
                        <a:t>Aged 50+</a:t>
                      </a:r>
                      <a:endParaRPr lang="en-GB" sz="1600" b="0" i="0" u="none" strike="noStrike">
                        <a:solidFill>
                          <a:srgbClr val="000000"/>
                        </a:solidFill>
                        <a:effectLst/>
                        <a:latin typeface="+mn-lt"/>
                      </a:endParaRPr>
                    </a:p>
                  </a:txBody>
                  <a:tcPr marL="7620" marR="7620" marT="7620" marB="0" anchor="ctr"/>
                </a:tc>
                <a:tc>
                  <a:txBody>
                    <a:bodyPr/>
                    <a:lstStyle/>
                    <a:p>
                      <a:pPr algn="ctr" fontAlgn="t"/>
                      <a:r>
                        <a:rPr lang="en-GB" sz="1600" u="none" strike="noStrike">
                          <a:effectLst/>
                          <a:latin typeface="+mn-lt"/>
                        </a:rPr>
                        <a:t>1,590</a:t>
                      </a:r>
                      <a:endParaRPr lang="en-GB" sz="1600" b="0" i="0" u="none" strike="noStrike">
                        <a:solidFill>
                          <a:srgbClr val="000000"/>
                        </a:solidFill>
                        <a:effectLst/>
                        <a:latin typeface="+mn-lt"/>
                      </a:endParaRPr>
                    </a:p>
                  </a:txBody>
                  <a:tcPr marL="7440" marR="7440" marT="7440" marB="0" anchor="ctr"/>
                </a:tc>
                <a:tc>
                  <a:txBody>
                    <a:bodyPr/>
                    <a:lstStyle/>
                    <a:p>
                      <a:pPr algn="ctr" fontAlgn="t"/>
                      <a:r>
                        <a:rPr lang="en-GB" sz="1600" b="0" i="0" u="none" strike="noStrike">
                          <a:solidFill>
                            <a:srgbClr val="000000"/>
                          </a:solidFill>
                          <a:effectLst/>
                          <a:latin typeface="+mn-lt"/>
                        </a:rPr>
                        <a:t>29%</a:t>
                      </a:r>
                    </a:p>
                  </a:txBody>
                  <a:tcPr marL="7440" marR="7440" marT="7440" marB="0" anchor="ctr"/>
                </a:tc>
                <a:tc>
                  <a:txBody>
                    <a:bodyPr/>
                    <a:lstStyle/>
                    <a:p>
                      <a:pPr algn="ctr" fontAlgn="t"/>
                      <a:r>
                        <a:rPr lang="en-GB" sz="1600" b="0" i="0" u="none" strike="noStrike" dirty="0">
                          <a:solidFill>
                            <a:srgbClr val="000000"/>
                          </a:solidFill>
                          <a:effectLst/>
                          <a:latin typeface="+mn-lt"/>
                        </a:rPr>
                        <a:t>4,200</a:t>
                      </a:r>
                    </a:p>
                  </a:txBody>
                  <a:tcPr marL="7440" marR="7440" marT="7440" marB="0" anchor="ctr"/>
                </a:tc>
                <a:tc>
                  <a:txBody>
                    <a:bodyPr/>
                    <a:lstStyle/>
                    <a:p>
                      <a:pPr algn="ctr" fontAlgn="t"/>
                      <a:r>
                        <a:rPr lang="en-GB" sz="1600" b="0" i="0" u="none" strike="noStrike" dirty="0">
                          <a:solidFill>
                            <a:srgbClr val="000000"/>
                          </a:solidFill>
                          <a:effectLst/>
                          <a:latin typeface="+mn-lt"/>
                        </a:rPr>
                        <a:t>27%</a:t>
                      </a:r>
                    </a:p>
                  </a:txBody>
                  <a:tcPr marL="7440" marR="7440" marT="7440" marB="0" anchor="ctr"/>
                </a:tc>
                <a:tc>
                  <a:txBody>
                    <a:bodyPr/>
                    <a:lstStyle/>
                    <a:p>
                      <a:pPr algn="ctr" fontAlgn="b"/>
                      <a:r>
                        <a:rPr lang="en-GB" sz="1600" u="none" strike="noStrike" dirty="0">
                          <a:effectLst/>
                          <a:latin typeface="+mn-lt"/>
                        </a:rPr>
                        <a:t>164%</a:t>
                      </a:r>
                      <a:endParaRPr lang="en-GB" sz="1600" b="0" i="0" u="none" strike="noStrike" dirty="0">
                        <a:solidFill>
                          <a:srgbClr val="000000"/>
                        </a:solidFill>
                        <a:effectLst/>
                        <a:latin typeface="+mn-lt"/>
                      </a:endParaRPr>
                    </a:p>
                  </a:txBody>
                  <a:tcPr marL="7440" marR="7440" marT="7440" marB="0" anchor="ctr"/>
                </a:tc>
                <a:tc>
                  <a:txBody>
                    <a:bodyPr/>
                    <a:lstStyle/>
                    <a:p>
                      <a:pPr algn="ctr" fontAlgn="b"/>
                      <a:r>
                        <a:rPr lang="en-GB" sz="1600" b="0" i="0" u="none" strike="noStrike" dirty="0">
                          <a:solidFill>
                            <a:schemeClr val="tx1"/>
                          </a:solidFill>
                          <a:effectLst/>
                          <a:latin typeface="+mn-lt"/>
                        </a:rPr>
                        <a:t>-2%</a:t>
                      </a:r>
                    </a:p>
                  </a:txBody>
                  <a:tcPr marL="7440" marR="7440" marT="7440" marB="0" anchor="ctr"/>
                </a:tc>
                <a:extLst>
                  <a:ext uri="{0D108BD9-81ED-4DB2-BD59-A6C34878D82A}">
                    <a16:rowId xmlns:a16="http://schemas.microsoft.com/office/drawing/2014/main" val="374224658"/>
                  </a:ext>
                </a:extLst>
              </a:tr>
              <a:tr h="566996">
                <a:tc>
                  <a:txBody>
                    <a:bodyPr/>
                    <a:lstStyle/>
                    <a:p>
                      <a:pPr marL="0" marR="0" lvl="0" indent="0" algn="ctr" defTabSz="685800" rtl="0" eaLnBrk="1" fontAlgn="b" latinLnBrk="0" hangingPunct="1">
                        <a:lnSpc>
                          <a:spcPct val="100000"/>
                        </a:lnSpc>
                        <a:spcBef>
                          <a:spcPts val="0"/>
                        </a:spcBef>
                        <a:spcAft>
                          <a:spcPts val="0"/>
                        </a:spcAft>
                        <a:buClrTx/>
                        <a:buSzTx/>
                        <a:buFont typeface="Arial" panose="020B0604020202020204" pitchFamily="34" charset="0"/>
                        <a:buNone/>
                        <a:tabLst/>
                        <a:defRPr/>
                      </a:pPr>
                      <a:r>
                        <a:rPr lang="en-GB" sz="1600" b="1" i="0" u="none" strike="noStrike">
                          <a:solidFill>
                            <a:srgbClr val="000000"/>
                          </a:solidFill>
                          <a:effectLst/>
                          <a:latin typeface="+mn-lt"/>
                        </a:rPr>
                        <a:t>Column total</a:t>
                      </a:r>
                    </a:p>
                  </a:txBody>
                  <a:tcPr marL="7620" marR="7620" marT="7620" marB="0" anchor="ctr"/>
                </a:tc>
                <a:tc>
                  <a:txBody>
                    <a:bodyPr/>
                    <a:lstStyle/>
                    <a:p>
                      <a:pPr algn="ctr" fontAlgn="ctr"/>
                      <a:r>
                        <a:rPr lang="en-GB" sz="1600" b="1" i="0" u="none" strike="noStrike">
                          <a:solidFill>
                            <a:srgbClr val="000000"/>
                          </a:solidFill>
                          <a:effectLst/>
                          <a:latin typeface="+mn-lt"/>
                          <a:cs typeface="Arial" panose="020B0604020202020204" pitchFamily="34" charset="0"/>
                        </a:rPr>
                        <a:t>5,540</a:t>
                      </a:r>
                    </a:p>
                  </a:txBody>
                  <a:tcPr marL="7620" marR="7620" marT="7620" marB="0" anchor="ctr"/>
                </a:tc>
                <a:tc>
                  <a:txBody>
                    <a:bodyPr/>
                    <a:lstStyle/>
                    <a:p>
                      <a:pPr algn="ctr" fontAlgn="t"/>
                      <a:r>
                        <a:rPr lang="en-GB" sz="1600" b="1" i="0" u="none" strike="noStrike">
                          <a:solidFill>
                            <a:srgbClr val="000000"/>
                          </a:solidFill>
                          <a:effectLst/>
                          <a:latin typeface="+mn-lt"/>
                        </a:rPr>
                        <a:t>100%</a:t>
                      </a:r>
                    </a:p>
                  </a:txBody>
                  <a:tcPr marL="7440" marR="7440" marT="7440" marB="0" anchor="ctr"/>
                </a:tc>
                <a:tc>
                  <a:txBody>
                    <a:bodyPr/>
                    <a:lstStyle/>
                    <a:p>
                      <a:pPr algn="ctr" fontAlgn="ctr"/>
                      <a:r>
                        <a:rPr lang="en-GB" sz="1600" b="1" i="0" u="none" strike="noStrike" dirty="0">
                          <a:solidFill>
                            <a:srgbClr val="000000"/>
                          </a:solidFill>
                          <a:effectLst/>
                          <a:latin typeface="+mn-lt"/>
                          <a:cs typeface="Arial" panose="020B0604020202020204" pitchFamily="34" charset="0"/>
                        </a:rPr>
                        <a:t>15,620</a:t>
                      </a:r>
                      <a:endParaRPr lang="en-GB" sz="1400" b="1" i="0" u="none" strike="noStrike" dirty="0">
                        <a:solidFill>
                          <a:srgbClr val="000000"/>
                        </a:solidFill>
                        <a:effectLst/>
                        <a:latin typeface="+mn-lt"/>
                        <a:cs typeface="Arial" panose="020B0604020202020204" pitchFamily="34" charset="0"/>
                      </a:endParaRPr>
                    </a:p>
                  </a:txBody>
                  <a:tcPr marL="7620" marR="7620" marT="7620" marB="0" anchor="ctr"/>
                </a:tc>
                <a:tc>
                  <a:txBody>
                    <a:bodyPr/>
                    <a:lstStyle/>
                    <a:p>
                      <a:pPr algn="ctr" fontAlgn="t"/>
                      <a:r>
                        <a:rPr lang="en-GB" sz="1600" b="1" i="0" u="none" strike="noStrike" dirty="0">
                          <a:solidFill>
                            <a:srgbClr val="000000"/>
                          </a:solidFill>
                          <a:effectLst/>
                          <a:latin typeface="+mn-lt"/>
                        </a:rPr>
                        <a:t>100%</a:t>
                      </a:r>
                    </a:p>
                  </a:txBody>
                  <a:tcPr marL="7440" marR="7440" marT="7440" marB="0" anchor="ctr"/>
                </a:tc>
                <a:tc>
                  <a:txBody>
                    <a:bodyPr/>
                    <a:lstStyle/>
                    <a:p>
                      <a:pPr algn="ctr" fontAlgn="b"/>
                      <a:r>
                        <a:rPr lang="en-GB" sz="1600" b="1" i="0" u="none" strike="noStrike" dirty="0">
                          <a:solidFill>
                            <a:srgbClr val="000000"/>
                          </a:solidFill>
                          <a:effectLst/>
                          <a:latin typeface="+mn-lt"/>
                        </a:rPr>
                        <a:t>182%</a:t>
                      </a:r>
                    </a:p>
                  </a:txBody>
                  <a:tcPr marL="7440" marR="7440" marT="7440" marB="0" anchor="ctr"/>
                </a:tc>
                <a:tc>
                  <a:txBody>
                    <a:bodyPr/>
                    <a:lstStyle/>
                    <a:p>
                      <a:pPr algn="ctr" fontAlgn="b"/>
                      <a:endParaRPr lang="en-GB" sz="1600" b="1" i="0" u="none" strike="noStrike" dirty="0">
                        <a:solidFill>
                          <a:srgbClr val="000000"/>
                        </a:solidFill>
                        <a:effectLst/>
                        <a:latin typeface="+mn-lt"/>
                      </a:endParaRPr>
                    </a:p>
                  </a:txBody>
                  <a:tcPr marL="7440" marR="7440" marT="7440" marB="0" anchor="ctr"/>
                </a:tc>
                <a:extLst>
                  <a:ext uri="{0D108BD9-81ED-4DB2-BD59-A6C34878D82A}">
                    <a16:rowId xmlns:a16="http://schemas.microsoft.com/office/drawing/2014/main" val="1370443308"/>
                  </a:ext>
                </a:extLst>
              </a:tr>
            </a:tbl>
          </a:graphicData>
        </a:graphic>
      </p:graphicFrame>
      <p:sp>
        <p:nvSpPr>
          <p:cNvPr id="7" name="TextBox 6">
            <a:extLst>
              <a:ext uri="{FF2B5EF4-FFF2-40B4-BE49-F238E27FC236}">
                <a16:creationId xmlns:a16="http://schemas.microsoft.com/office/drawing/2014/main" id="{54ED0CD0-785E-4D1B-BF99-050D8DBB3A6D}"/>
              </a:ext>
            </a:extLst>
          </p:cNvPr>
          <p:cNvSpPr txBox="1"/>
          <p:nvPr/>
        </p:nvSpPr>
        <p:spPr>
          <a:xfrm>
            <a:off x="6502407" y="5641860"/>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2190620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8C9E-4128-493A-BCEE-9E669E75490E}"/>
              </a:ext>
            </a:extLst>
          </p:cNvPr>
          <p:cNvSpPr>
            <a:spLocks noGrp="1"/>
          </p:cNvSpPr>
          <p:nvPr>
            <p:ph type="title"/>
          </p:nvPr>
        </p:nvSpPr>
        <p:spPr>
          <a:xfrm>
            <a:off x="628650" y="339542"/>
            <a:ext cx="7886700" cy="936368"/>
          </a:xfrm>
        </p:spPr>
        <p:txBody>
          <a:bodyPr/>
          <a:lstStyle/>
          <a:p>
            <a:r>
              <a:rPr lang="en-GB" b="1"/>
              <a:t>Characteristics of claimants	</a:t>
            </a:r>
          </a:p>
        </p:txBody>
      </p:sp>
      <p:sp>
        <p:nvSpPr>
          <p:cNvPr id="3" name="Content Placeholder 2">
            <a:extLst>
              <a:ext uri="{FF2B5EF4-FFF2-40B4-BE49-F238E27FC236}">
                <a16:creationId xmlns:a16="http://schemas.microsoft.com/office/drawing/2014/main" id="{6D4A2A55-5B86-4D65-A777-20D763BA85CF}"/>
              </a:ext>
            </a:extLst>
          </p:cNvPr>
          <p:cNvSpPr>
            <a:spLocks noGrp="1"/>
          </p:cNvSpPr>
          <p:nvPr>
            <p:ph idx="1"/>
          </p:nvPr>
        </p:nvSpPr>
        <p:spPr>
          <a:xfrm>
            <a:off x="628650" y="1448552"/>
            <a:ext cx="7886700" cy="4152691"/>
          </a:xfrm>
        </p:spPr>
        <p:txBody>
          <a:bodyPr>
            <a:normAutofit/>
          </a:bodyPr>
          <a:lstStyle/>
          <a:p>
            <a:r>
              <a:rPr lang="en-GB" sz="2400" dirty="0">
                <a:cs typeface="Arial" panose="020B0604020202020204" pitchFamily="34" charset="0"/>
              </a:rPr>
              <a:t>Between March 2020 and February 2021, the Claimant Count rate in Buckinghamshire for men rose by 3.5 percentage points, compared to 2.6 percentage points for women.</a:t>
            </a:r>
          </a:p>
          <a:p>
            <a:r>
              <a:rPr lang="en-GB" sz="2400" dirty="0">
                <a:cs typeface="Arial" panose="020B0604020202020204" pitchFamily="34" charset="0"/>
              </a:rPr>
              <a:t>There is currently no local data on the number of people moving from employment to being ‘economically inactive’.  Those doing so are more likely to be women than men. </a:t>
            </a:r>
          </a:p>
          <a:p>
            <a:r>
              <a:rPr lang="en-GB" sz="2400" dirty="0">
                <a:cs typeface="Arial" panose="020B0604020202020204" pitchFamily="34" charset="0"/>
              </a:rPr>
              <a:t>Young people have been worst affected age group to date.</a:t>
            </a:r>
          </a:p>
          <a:p>
            <a:r>
              <a:rPr lang="en-GB" sz="2400" dirty="0">
                <a:cs typeface="Arial" panose="020B0604020202020204" pitchFamily="34" charset="0"/>
              </a:rPr>
              <a:t>There was a 205% increase in the number of 16-24 year old claimants in Buckinghamshire between March 2020 and February 2021, compared to a 182% increase across all ages.  </a:t>
            </a:r>
          </a:p>
          <a:p>
            <a:endParaRPr lang="en-GB" dirty="0"/>
          </a:p>
        </p:txBody>
      </p:sp>
    </p:spTree>
    <p:extLst>
      <p:ext uri="{BB962C8B-B14F-4D97-AF65-F5344CB8AC3E}">
        <p14:creationId xmlns:p14="http://schemas.microsoft.com/office/powerpoint/2010/main" val="3161025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7CAE3-4ACF-4BB7-AA85-20BF3C917A5D}"/>
              </a:ext>
            </a:extLst>
          </p:cNvPr>
          <p:cNvSpPr>
            <a:spLocks noGrp="1"/>
          </p:cNvSpPr>
          <p:nvPr>
            <p:ph type="title"/>
          </p:nvPr>
        </p:nvSpPr>
        <p:spPr>
          <a:xfrm>
            <a:off x="496675" y="151005"/>
            <a:ext cx="7886700" cy="936368"/>
          </a:xfrm>
        </p:spPr>
        <p:txBody>
          <a:bodyPr>
            <a:normAutofit fontScale="90000"/>
          </a:bodyPr>
          <a:lstStyle/>
          <a:p>
            <a:r>
              <a:rPr lang="en-GB" b="1" dirty="0"/>
              <a:t>Chart 5: Alternative Claimant Count rate January 2013 to November 2020 – Buckinghamshire 	</a:t>
            </a:r>
          </a:p>
        </p:txBody>
      </p:sp>
      <p:sp>
        <p:nvSpPr>
          <p:cNvPr id="6" name="TextBox 5">
            <a:extLst>
              <a:ext uri="{FF2B5EF4-FFF2-40B4-BE49-F238E27FC236}">
                <a16:creationId xmlns:a16="http://schemas.microsoft.com/office/drawing/2014/main" id="{388CB962-3DC0-44CB-9C78-EFF8410DEC51}"/>
              </a:ext>
            </a:extLst>
          </p:cNvPr>
          <p:cNvSpPr txBox="1"/>
          <p:nvPr/>
        </p:nvSpPr>
        <p:spPr>
          <a:xfrm>
            <a:off x="6608190" y="5704232"/>
            <a:ext cx="2406869" cy="307777"/>
          </a:xfrm>
          <a:prstGeom prst="rect">
            <a:avLst/>
          </a:prstGeom>
          <a:noFill/>
        </p:spPr>
        <p:txBody>
          <a:bodyPr wrap="square" rtlCol="0">
            <a:spAutoFit/>
          </a:bodyPr>
          <a:lstStyle/>
          <a:p>
            <a:pPr algn="r"/>
            <a:r>
              <a:rPr lang="en-GB" sz="1400" i="1">
                <a:solidFill>
                  <a:schemeClr val="tx1">
                    <a:lumMod val="85000"/>
                    <a:lumOff val="15000"/>
                  </a:schemeClr>
                </a:solidFill>
              </a:rPr>
              <a:t>Source: DWP, via Stat-Xplore</a:t>
            </a:r>
          </a:p>
        </p:txBody>
      </p:sp>
      <p:graphicFrame>
        <p:nvGraphicFramePr>
          <p:cNvPr id="7" name="Content Placeholder 6">
            <a:extLst>
              <a:ext uri="{FF2B5EF4-FFF2-40B4-BE49-F238E27FC236}">
                <a16:creationId xmlns:a16="http://schemas.microsoft.com/office/drawing/2014/main" id="{839D588B-67A6-4B5B-ADDF-6727C4776464}"/>
              </a:ext>
            </a:extLst>
          </p:cNvPr>
          <p:cNvGraphicFramePr>
            <a:graphicFrameLocks noGrp="1"/>
          </p:cNvGraphicFramePr>
          <p:nvPr>
            <p:ph idx="1"/>
            <p:extLst>
              <p:ext uri="{D42A27DB-BD31-4B8C-83A1-F6EECF244321}">
                <p14:modId xmlns:p14="http://schemas.microsoft.com/office/powerpoint/2010/main" val="418374516"/>
              </p:ext>
            </p:extLst>
          </p:nvPr>
        </p:nvGraphicFramePr>
        <p:xfrm>
          <a:off x="320511" y="1184601"/>
          <a:ext cx="8502977" cy="43206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3118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2C60-4110-421A-B75C-51B21719B483}"/>
              </a:ext>
            </a:extLst>
          </p:cNvPr>
          <p:cNvSpPr>
            <a:spLocks noGrp="1"/>
          </p:cNvSpPr>
          <p:nvPr>
            <p:ph type="title"/>
          </p:nvPr>
        </p:nvSpPr>
        <p:spPr>
          <a:xfrm>
            <a:off x="628650" y="469759"/>
            <a:ext cx="7886700" cy="936368"/>
          </a:xfrm>
        </p:spPr>
        <p:txBody>
          <a:bodyPr>
            <a:noAutofit/>
          </a:bodyPr>
          <a:lstStyle/>
          <a:p>
            <a:r>
              <a:rPr lang="en-GB" sz="3000" dirty="0">
                <a:cs typeface="Arial" panose="020B0604020202020204" pitchFamily="34" charset="0"/>
              </a:rPr>
              <a:t>Chart 6: Movement of people onto and off ‘out of work’ benefits</a:t>
            </a:r>
          </a:p>
        </p:txBody>
      </p:sp>
      <p:graphicFrame>
        <p:nvGraphicFramePr>
          <p:cNvPr id="4" name="Content Placeholder 12">
            <a:extLst>
              <a:ext uri="{FF2B5EF4-FFF2-40B4-BE49-F238E27FC236}">
                <a16:creationId xmlns:a16="http://schemas.microsoft.com/office/drawing/2014/main" id="{3886E730-A7B1-4014-A549-5FEE0AD28696}"/>
              </a:ext>
            </a:extLst>
          </p:cNvPr>
          <p:cNvGraphicFramePr>
            <a:graphicFrameLocks noGrp="1"/>
          </p:cNvGraphicFramePr>
          <p:nvPr>
            <p:ph idx="1"/>
            <p:extLst>
              <p:ext uri="{D42A27DB-BD31-4B8C-83A1-F6EECF244321}">
                <p14:modId xmlns:p14="http://schemas.microsoft.com/office/powerpoint/2010/main" val="1958461272"/>
              </p:ext>
            </p:extLst>
          </p:nvPr>
        </p:nvGraphicFramePr>
        <p:xfrm>
          <a:off x="937378" y="1706251"/>
          <a:ext cx="7269244" cy="421696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D9A4439E-C68E-426E-A57A-5E83DC32A211}"/>
              </a:ext>
            </a:extLst>
          </p:cNvPr>
          <p:cNvSpPr txBox="1"/>
          <p:nvPr/>
        </p:nvSpPr>
        <p:spPr>
          <a:xfrm>
            <a:off x="4119513" y="5615436"/>
            <a:ext cx="4622169" cy="307777"/>
          </a:xfrm>
          <a:prstGeom prst="rect">
            <a:avLst/>
          </a:prstGeom>
          <a:noFill/>
        </p:spPr>
        <p:txBody>
          <a:bodyPr wrap="square" rtlCol="0">
            <a:spAutoFit/>
          </a:bodyPr>
          <a:lstStyle/>
          <a:p>
            <a:pPr algn="r"/>
            <a:r>
              <a:rPr lang="en-GB" sz="1400" i="1" dirty="0"/>
              <a:t>Source: Alternative Claimant Count, DWP, via Stat-Xplore</a:t>
            </a:r>
          </a:p>
        </p:txBody>
      </p:sp>
    </p:spTree>
    <p:extLst>
      <p:ext uri="{BB962C8B-B14F-4D97-AF65-F5344CB8AC3E}">
        <p14:creationId xmlns:p14="http://schemas.microsoft.com/office/powerpoint/2010/main" val="2735269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FF18-03CE-4D0D-8529-37FC080B00C7}"/>
              </a:ext>
            </a:extLst>
          </p:cNvPr>
          <p:cNvSpPr>
            <a:spLocks noGrp="1"/>
          </p:cNvSpPr>
          <p:nvPr>
            <p:ph type="title"/>
          </p:nvPr>
        </p:nvSpPr>
        <p:spPr>
          <a:xfrm>
            <a:off x="699672" y="372581"/>
            <a:ext cx="7886700" cy="936368"/>
          </a:xfrm>
        </p:spPr>
        <p:txBody>
          <a:bodyPr/>
          <a:lstStyle/>
          <a:p>
            <a:r>
              <a:rPr lang="en-GB" b="1" dirty="0"/>
              <a:t>Technical Appendix (1) </a:t>
            </a:r>
          </a:p>
        </p:txBody>
      </p:sp>
      <p:sp>
        <p:nvSpPr>
          <p:cNvPr id="3" name="Content Placeholder 2">
            <a:extLst>
              <a:ext uri="{FF2B5EF4-FFF2-40B4-BE49-F238E27FC236}">
                <a16:creationId xmlns:a16="http://schemas.microsoft.com/office/drawing/2014/main" id="{7D890A8F-2E8E-4979-B1F9-8E3E6D73C9CC}"/>
              </a:ext>
            </a:extLst>
          </p:cNvPr>
          <p:cNvSpPr>
            <a:spLocks noGrp="1"/>
          </p:cNvSpPr>
          <p:nvPr>
            <p:ph idx="1"/>
          </p:nvPr>
        </p:nvSpPr>
        <p:spPr>
          <a:xfrm>
            <a:off x="628650" y="1594805"/>
            <a:ext cx="7886700" cy="4152691"/>
          </a:xfrm>
        </p:spPr>
        <p:txBody>
          <a:bodyPr>
            <a:normAutofit/>
          </a:bodyPr>
          <a:lstStyle/>
          <a:p>
            <a:r>
              <a:rPr lang="en-GB" sz="2000" dirty="0"/>
              <a:t>Local-level unemployment data is not available from a single, timely, reliable source.  </a:t>
            </a:r>
          </a:p>
          <a:p>
            <a:r>
              <a:rPr lang="en-GB" sz="2000" dirty="0"/>
              <a:t>The Office for National Statistics (ONS) model local unemployment data using data from the </a:t>
            </a:r>
            <a:r>
              <a:rPr lang="en-GB" sz="2000" dirty="0">
                <a:hlinkClick r:id="rId2"/>
              </a:rPr>
              <a:t>Annual Population Survey </a:t>
            </a:r>
            <a:r>
              <a:rPr lang="en-GB" sz="2000" dirty="0"/>
              <a:t>and the </a:t>
            </a:r>
            <a:r>
              <a:rPr lang="en-GB" sz="2000" dirty="0">
                <a:hlinkClick r:id="rId3"/>
              </a:rPr>
              <a:t>Claimant Count </a:t>
            </a:r>
            <a:r>
              <a:rPr lang="en-GB" sz="2000" dirty="0"/>
              <a:t>(administrative data on those claiming out-of-work benefits)</a:t>
            </a:r>
          </a:p>
          <a:p>
            <a:r>
              <a:rPr lang="en-GB" sz="2000" dirty="0"/>
              <a:t>However, this is not available in real or near-time. Modelled unemployment data is released on a quarterly basis and covers the previous 12 months.  So, for example, data released in October 2020, relates to the period July 2019 to June 2020</a:t>
            </a:r>
          </a:p>
          <a:p>
            <a:r>
              <a:rPr lang="en-GB" sz="2000" dirty="0"/>
              <a:t>This is not therefore a useful source for the timely tracking of the impact of Covid-19 on the Buckinghamshire economy </a:t>
            </a:r>
          </a:p>
        </p:txBody>
      </p:sp>
    </p:spTree>
    <p:extLst>
      <p:ext uri="{BB962C8B-B14F-4D97-AF65-F5344CB8AC3E}">
        <p14:creationId xmlns:p14="http://schemas.microsoft.com/office/powerpoint/2010/main" val="2736708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259B-2540-4B93-9E7A-6AA60545F872}"/>
              </a:ext>
            </a:extLst>
          </p:cNvPr>
          <p:cNvSpPr>
            <a:spLocks noGrp="1"/>
          </p:cNvSpPr>
          <p:nvPr>
            <p:ph type="title"/>
          </p:nvPr>
        </p:nvSpPr>
        <p:spPr>
          <a:xfrm>
            <a:off x="628650" y="510466"/>
            <a:ext cx="7886700" cy="936368"/>
          </a:xfrm>
        </p:spPr>
        <p:txBody>
          <a:bodyPr/>
          <a:lstStyle/>
          <a:p>
            <a:r>
              <a:rPr lang="en-GB" b="1"/>
              <a:t>Technical Appendix (2) </a:t>
            </a:r>
          </a:p>
        </p:txBody>
      </p:sp>
      <p:sp>
        <p:nvSpPr>
          <p:cNvPr id="3" name="Content Placeholder 2">
            <a:extLst>
              <a:ext uri="{FF2B5EF4-FFF2-40B4-BE49-F238E27FC236}">
                <a16:creationId xmlns:a16="http://schemas.microsoft.com/office/drawing/2014/main" id="{0BE47549-5F4D-49EC-A6B6-248AC086B502}"/>
              </a:ext>
            </a:extLst>
          </p:cNvPr>
          <p:cNvSpPr>
            <a:spLocks noGrp="1"/>
          </p:cNvSpPr>
          <p:nvPr>
            <p:ph idx="1"/>
          </p:nvPr>
        </p:nvSpPr>
        <p:spPr>
          <a:xfrm>
            <a:off x="628650" y="1530100"/>
            <a:ext cx="7886700" cy="4468642"/>
          </a:xfrm>
        </p:spPr>
        <p:txBody>
          <a:bodyPr>
            <a:normAutofit/>
          </a:bodyPr>
          <a:lstStyle/>
          <a:p>
            <a:r>
              <a:rPr lang="en-GB" sz="2000" dirty="0">
                <a:effectLst/>
                <a:ea typeface="Calibri" panose="020F0502020204030204" pitchFamily="34" charset="0"/>
              </a:rPr>
              <a:t>The Claimant Count </a:t>
            </a:r>
            <a:r>
              <a:rPr lang="en-GB" sz="2000" b="0" i="0" dirty="0">
                <a:effectLst/>
              </a:rPr>
              <a:t>counts the number of people claiming Jobseeker's Allowance plus those who claim Universal Credit and are required to seek work and be available for work. </a:t>
            </a:r>
          </a:p>
          <a:p>
            <a:r>
              <a:rPr lang="en-GB" sz="2000" dirty="0">
                <a:ea typeface="Calibri" panose="020F0502020204030204" pitchFamily="34" charset="0"/>
              </a:rPr>
              <a:t>It is a measure of the number of people claiming ‘out-of-work’ related benefits. </a:t>
            </a:r>
            <a:endParaRPr lang="en-GB" sz="2800" dirty="0">
              <a:effectLst/>
              <a:ea typeface="Calibri" panose="020F0502020204030204" pitchFamily="34" charset="0"/>
            </a:endParaRPr>
          </a:p>
          <a:p>
            <a:r>
              <a:rPr lang="en-GB" sz="2000" dirty="0">
                <a:effectLst/>
                <a:latin typeface="Calibri" panose="020F0502020204030204" pitchFamily="34" charset="0"/>
                <a:ea typeface="Calibri" panose="020F0502020204030204" pitchFamily="34" charset="0"/>
              </a:rPr>
              <a:t>Whilst the Claimant Count is not a measure of unemployment, it is a useful proxy at the local level</a:t>
            </a:r>
          </a:p>
          <a:p>
            <a:r>
              <a:rPr lang="en-GB" sz="2000" dirty="0">
                <a:effectLst/>
                <a:latin typeface="Calibri" panose="020F0502020204030204" pitchFamily="34" charset="0"/>
                <a:ea typeface="Calibri" panose="020F0502020204030204" pitchFamily="34" charset="0"/>
              </a:rPr>
              <a:t>It is also a timely measure</a:t>
            </a:r>
            <a:r>
              <a:rPr lang="en-GB" sz="2000" dirty="0">
                <a:latin typeface="Calibri" panose="020F0502020204030204" pitchFamily="34" charset="0"/>
                <a:ea typeface="Calibri" panose="020F0502020204030204" pitchFamily="34" charset="0"/>
              </a:rPr>
              <a:t> as d</a:t>
            </a:r>
            <a:r>
              <a:rPr lang="en-GB" sz="2000" dirty="0">
                <a:effectLst/>
                <a:latin typeface="Calibri" panose="020F0502020204030204" pitchFamily="34" charset="0"/>
                <a:ea typeface="Calibri" panose="020F0502020204030204" pitchFamily="34" charset="0"/>
              </a:rPr>
              <a:t>ata is released on a monthly basis.  Data released in the second week in October 2020 for example, measures the number of claimants in the month to the second week in September 2020. </a:t>
            </a:r>
          </a:p>
          <a:p>
            <a:endParaRPr lang="en-GB" sz="15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78340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38C4F-6D3B-4691-B03B-AAB38221ED2A}"/>
              </a:ext>
            </a:extLst>
          </p:cNvPr>
          <p:cNvSpPr>
            <a:spLocks noGrp="1"/>
          </p:cNvSpPr>
          <p:nvPr>
            <p:ph type="title"/>
          </p:nvPr>
        </p:nvSpPr>
        <p:spPr>
          <a:xfrm>
            <a:off x="628650" y="252321"/>
            <a:ext cx="7886700" cy="936368"/>
          </a:xfrm>
        </p:spPr>
        <p:txBody>
          <a:bodyPr/>
          <a:lstStyle/>
          <a:p>
            <a:r>
              <a:rPr lang="en-GB" b="1"/>
              <a:t>Technical Appendix (3) </a:t>
            </a:r>
          </a:p>
        </p:txBody>
      </p:sp>
      <p:sp>
        <p:nvSpPr>
          <p:cNvPr id="3" name="Content Placeholder 2">
            <a:extLst>
              <a:ext uri="{FF2B5EF4-FFF2-40B4-BE49-F238E27FC236}">
                <a16:creationId xmlns:a16="http://schemas.microsoft.com/office/drawing/2014/main" id="{350C5F87-280E-49AE-B638-8D06F423FCDE}"/>
              </a:ext>
            </a:extLst>
          </p:cNvPr>
          <p:cNvSpPr>
            <a:spLocks noGrp="1"/>
          </p:cNvSpPr>
          <p:nvPr>
            <p:ph idx="1"/>
          </p:nvPr>
        </p:nvSpPr>
        <p:spPr>
          <a:xfrm>
            <a:off x="628650" y="1188689"/>
            <a:ext cx="7886700" cy="4567685"/>
          </a:xfrm>
        </p:spPr>
        <p:txBody>
          <a:bodyPr>
            <a:normAutofit fontScale="92500" lnSpcReduction="20000"/>
          </a:bodyPr>
          <a:lstStyle/>
          <a:p>
            <a:pPr marL="0" indent="0">
              <a:buNone/>
            </a:pPr>
            <a:r>
              <a:rPr lang="en-GB" sz="1600" dirty="0">
                <a:ea typeface="Calibri" panose="020F0502020204030204" pitchFamily="34" charset="0"/>
              </a:rPr>
              <a:t>Some key things to bear in mind when interpreting this data… </a:t>
            </a:r>
          </a:p>
          <a:p>
            <a:pPr marL="0" indent="0">
              <a:buNone/>
            </a:pPr>
            <a:endParaRPr lang="en-GB" sz="1600" dirty="0">
              <a:ea typeface="Calibri" panose="020F0502020204030204" pitchFamily="34" charset="0"/>
            </a:endParaRPr>
          </a:p>
          <a:p>
            <a:pPr lvl="1">
              <a:lnSpc>
                <a:spcPct val="120000"/>
              </a:lnSpc>
            </a:pPr>
            <a:r>
              <a:rPr lang="en-GB" sz="1600" dirty="0">
                <a:effectLst/>
                <a:ea typeface="Calibri" panose="020F0502020204030204" pitchFamily="34" charset="0"/>
              </a:rPr>
              <a:t>Not all those who are unemployed claim benefits</a:t>
            </a:r>
            <a:r>
              <a:rPr lang="en-GB" sz="1600" dirty="0">
                <a:ea typeface="Calibri" panose="020F0502020204030204" pitchFamily="34" charset="0"/>
              </a:rPr>
              <a:t>.  </a:t>
            </a:r>
            <a:r>
              <a:rPr lang="en-GB" sz="1600" dirty="0">
                <a:ea typeface="Calibri" panose="020F0502020204030204" pitchFamily="34" charset="0"/>
                <a:cs typeface="Arial" panose="020B0604020202020204" pitchFamily="34" charset="0"/>
              </a:rPr>
              <a:t>This is l</a:t>
            </a:r>
            <a:r>
              <a:rPr lang="en-GB" sz="1600" b="0" i="0" dirty="0">
                <a:effectLst/>
                <a:cs typeface="Arial" panose="020B0604020202020204" pitchFamily="34" charset="0"/>
              </a:rPr>
              <a:t>argely due to people finding new work very quickly or having other sources of financial support at home. </a:t>
            </a:r>
            <a:endParaRPr lang="en-GB" sz="1600" dirty="0">
              <a:ea typeface="Calibri" panose="020F0502020204030204" pitchFamily="34" charset="0"/>
              <a:cs typeface="Arial" panose="020B0604020202020204" pitchFamily="34" charset="0"/>
            </a:endParaRPr>
          </a:p>
          <a:p>
            <a:pPr lvl="1">
              <a:lnSpc>
                <a:spcPct val="120000"/>
              </a:lnSpc>
            </a:pPr>
            <a:r>
              <a:rPr lang="en-GB" sz="1600" dirty="0">
                <a:ea typeface="Calibri" panose="020F0502020204030204" pitchFamily="34" charset="0"/>
              </a:rPr>
              <a:t>In normal (non-pandemic) times, it is estimated that around 55% of unemployed Buckinghamshire residents claim benefits and are therefore counted within the Claimant Count.  A much lower proportion than the national average.  </a:t>
            </a:r>
            <a:endParaRPr lang="en-GB" sz="1600" dirty="0">
              <a:effectLst/>
              <a:ea typeface="Calibri" panose="020F0502020204030204" pitchFamily="34" charset="0"/>
            </a:endParaRPr>
          </a:p>
          <a:p>
            <a:pPr lvl="1">
              <a:lnSpc>
                <a:spcPct val="120000"/>
              </a:lnSpc>
            </a:pPr>
            <a:r>
              <a:rPr lang="en-GB" sz="1600" dirty="0">
                <a:effectLst/>
                <a:ea typeface="Calibri" panose="020F0502020204030204" pitchFamily="34" charset="0"/>
              </a:rPr>
              <a:t>Not all those counted within the Claimant Count are unemployed (some are working a </a:t>
            </a:r>
            <a:r>
              <a:rPr lang="en-GB" sz="1600" dirty="0">
                <a:ea typeface="Calibri" panose="020F0502020204030204" pitchFamily="34" charset="0"/>
              </a:rPr>
              <a:t>low number of</a:t>
            </a:r>
            <a:r>
              <a:rPr lang="en-GB" sz="1600" dirty="0">
                <a:effectLst/>
                <a:ea typeface="Calibri" panose="020F0502020204030204" pitchFamily="34" charset="0"/>
              </a:rPr>
              <a:t> hours and / or are earning a low income). </a:t>
            </a:r>
          </a:p>
          <a:p>
            <a:pPr lvl="1">
              <a:lnSpc>
                <a:spcPct val="120000"/>
              </a:lnSpc>
            </a:pPr>
            <a:r>
              <a:rPr lang="en-GB" sz="1600" dirty="0">
                <a:effectLst/>
                <a:ea typeface="Calibri" panose="020F0502020204030204" pitchFamily="34" charset="0"/>
              </a:rPr>
              <a:t>Due to the phased nature of recent changes to the benefits system, the Claimant Count cannot be used to measure historical trends. </a:t>
            </a:r>
          </a:p>
          <a:p>
            <a:pPr lvl="1">
              <a:lnSpc>
                <a:spcPct val="120000"/>
              </a:lnSpc>
            </a:pPr>
            <a:r>
              <a:rPr lang="en-GB" sz="1600" dirty="0">
                <a:effectLst/>
                <a:ea typeface="Calibri" panose="020F0502020204030204" pitchFamily="34" charset="0"/>
              </a:rPr>
              <a:t>DWP therefore publish the </a:t>
            </a:r>
            <a:r>
              <a:rPr lang="en-GB" sz="1600" dirty="0">
                <a:effectLst/>
                <a:ea typeface="Calibri" panose="020F0502020204030204" pitchFamily="34" charset="0"/>
                <a:hlinkClick r:id="rId2"/>
              </a:rPr>
              <a:t>Alternative Claimant Count</a:t>
            </a:r>
            <a:r>
              <a:rPr lang="en-GB" sz="1600" dirty="0">
                <a:effectLst/>
                <a:ea typeface="Calibri" panose="020F0502020204030204" pitchFamily="34" charset="0"/>
              </a:rPr>
              <a:t>, </a:t>
            </a:r>
            <a:r>
              <a:rPr lang="en-GB" sz="1600" b="0" i="0" dirty="0">
                <a:solidFill>
                  <a:srgbClr val="0B0C0C"/>
                </a:solidFill>
                <a:effectLst/>
              </a:rPr>
              <a:t>which models what the count would have been if Universal Credit had been in place since 2013. This data is less timely than the Claimant Count itself.  For example, data for August 2020 was published in October 2020.  And is published quarterly rather than monthly. </a:t>
            </a:r>
          </a:p>
          <a:p>
            <a:pPr lvl="1">
              <a:lnSpc>
                <a:spcPct val="120000"/>
              </a:lnSpc>
            </a:pPr>
            <a:r>
              <a:rPr lang="en-GB" sz="1600" dirty="0">
                <a:ea typeface="Calibri" panose="020F0502020204030204" pitchFamily="34" charset="0"/>
              </a:rPr>
              <a:t>Buckinghamshire LEP will therefore track and publish commentary on both the Claimant Count and the Alternative Claimant Count.</a:t>
            </a:r>
            <a:endParaRPr lang="en-GB" sz="1600" dirty="0"/>
          </a:p>
        </p:txBody>
      </p:sp>
    </p:spTree>
    <p:extLst>
      <p:ext uri="{BB962C8B-B14F-4D97-AF65-F5344CB8AC3E}">
        <p14:creationId xmlns:p14="http://schemas.microsoft.com/office/powerpoint/2010/main" val="3065768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FBBF78-035C-4D11-8009-9DE062A078E3}"/>
              </a:ext>
            </a:extLst>
          </p:cNvPr>
          <p:cNvSpPr>
            <a:spLocks noGrp="1"/>
          </p:cNvSpPr>
          <p:nvPr>
            <p:ph idx="1"/>
          </p:nvPr>
        </p:nvSpPr>
        <p:spPr>
          <a:xfrm>
            <a:off x="504363" y="572024"/>
            <a:ext cx="7886700" cy="4364044"/>
          </a:xfrm>
        </p:spPr>
        <p:txBody>
          <a:bodyPr>
            <a:normAutofit fontScale="92500" lnSpcReduction="20000"/>
          </a:bodyPr>
          <a:lstStyle/>
          <a:p>
            <a:pPr marL="0" indent="0">
              <a:buNone/>
            </a:pPr>
            <a:r>
              <a:rPr lang="en-GB" dirty="0"/>
              <a:t>For further information on the information presented within this slide deck please contact James Moorhouse – </a:t>
            </a:r>
            <a:r>
              <a:rPr lang="en-GB" dirty="0">
                <a:hlinkClick r:id="rId2"/>
              </a:rPr>
              <a:t>james.moorhouse@buckslep.co.uk</a:t>
            </a:r>
            <a:r>
              <a:rPr lang="en-GB" dirty="0"/>
              <a:t> </a:t>
            </a:r>
          </a:p>
          <a:p>
            <a:pPr marL="0" indent="0">
              <a:buNone/>
            </a:pPr>
            <a:endParaRPr lang="en-GB" dirty="0"/>
          </a:p>
          <a:p>
            <a:pPr marL="0" indent="0">
              <a:buNone/>
            </a:pPr>
            <a:r>
              <a:rPr lang="en-GB" dirty="0"/>
              <a:t>Links below to the data tables used are below ..</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Alternative Claimant Count</a:t>
            </a:r>
          </a:p>
          <a:p>
            <a:pPr marL="0" indent="0">
              <a:buNone/>
            </a:pPr>
            <a:endParaRPr lang="en-GB" dirty="0"/>
          </a:p>
          <a:p>
            <a:pPr marL="0" indent="0">
              <a:buNone/>
            </a:pPr>
            <a:r>
              <a:rPr lang="en-GB" dirty="0"/>
              <a:t>Further analysis of the impact of Covid-19 on the Buckinghamshire economy can be found on the Buckinghamshire LEP website. </a:t>
            </a:r>
          </a:p>
          <a:p>
            <a:pPr marL="0" indent="0">
              <a:buNone/>
            </a:pPr>
            <a:endParaRPr lang="en-GB" dirty="0"/>
          </a:p>
          <a:p>
            <a:r>
              <a:rPr lang="en-GB" dirty="0"/>
              <a:t>Evidence pack (updated monthly) is available </a:t>
            </a:r>
            <a:r>
              <a:rPr lang="en-GB" dirty="0">
                <a:hlinkClick r:id="rId3"/>
              </a:rPr>
              <a:t>here</a:t>
            </a:r>
            <a:endParaRPr lang="en-GB" dirty="0"/>
          </a:p>
          <a:p>
            <a:r>
              <a:rPr lang="en-GB" dirty="0"/>
              <a:t>Evidence base produced to underpin the Buckinghamshire Recovery Strategy can be found </a:t>
            </a:r>
            <a:r>
              <a:rPr lang="en-GB" dirty="0">
                <a:hlinkClick r:id="rId4"/>
              </a:rPr>
              <a:t>here</a:t>
            </a:r>
            <a:endParaRPr lang="en-GB" dirty="0"/>
          </a:p>
        </p:txBody>
      </p:sp>
      <p:sp>
        <p:nvSpPr>
          <p:cNvPr id="4" name="Text Placeholder 1">
            <a:extLst>
              <a:ext uri="{FF2B5EF4-FFF2-40B4-BE49-F238E27FC236}">
                <a16:creationId xmlns:a16="http://schemas.microsoft.com/office/drawing/2014/main" id="{76F527FE-4C5A-49CE-ADBD-5E387933E4A3}"/>
              </a:ext>
            </a:extLst>
          </p:cNvPr>
          <p:cNvSpPr txBox="1">
            <a:spLocks/>
          </p:cNvSpPr>
          <p:nvPr/>
        </p:nvSpPr>
        <p:spPr>
          <a:xfrm>
            <a:off x="545287" y="4175878"/>
            <a:ext cx="525542" cy="582811"/>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b="1"/>
          </a:p>
        </p:txBody>
      </p:sp>
      <p:pic>
        <p:nvPicPr>
          <p:cNvPr id="5" name="Picture 2" descr="Twitter Logo transparent PNG - StickPNG">
            <a:extLst>
              <a:ext uri="{FF2B5EF4-FFF2-40B4-BE49-F238E27FC236}">
                <a16:creationId xmlns:a16="http://schemas.microsoft.com/office/drawing/2014/main" id="{4A5B01E7-2CBA-45F7-B420-6D15C688AAA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4363" y="5173840"/>
            <a:ext cx="525542" cy="5255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2A5E8C1-9E06-4A65-9B36-A3E23E3DB638}"/>
              </a:ext>
            </a:extLst>
          </p:cNvPr>
          <p:cNvSpPr txBox="1"/>
          <p:nvPr/>
        </p:nvSpPr>
        <p:spPr>
          <a:xfrm>
            <a:off x="1029905" y="5113446"/>
            <a:ext cx="7013359" cy="646331"/>
          </a:xfrm>
          <a:prstGeom prst="rect">
            <a:avLst/>
          </a:prstGeom>
          <a:noFill/>
        </p:spPr>
        <p:txBody>
          <a:bodyPr wrap="square" rtlCol="0">
            <a:spAutoFit/>
          </a:bodyPr>
          <a:lstStyle/>
          <a:p>
            <a:r>
              <a:rPr lang="en-GB"/>
              <a:t>Follow @caroline_BLEP for tweets about </a:t>
            </a:r>
            <a:r>
              <a:rPr lang="en-GB" b="0" i="0">
                <a:effectLst/>
              </a:rPr>
              <a:t>the Buckinghamshire economy and labour market </a:t>
            </a:r>
            <a:endParaRPr lang="en-GB"/>
          </a:p>
        </p:txBody>
      </p:sp>
      <p:graphicFrame>
        <p:nvGraphicFramePr>
          <p:cNvPr id="7" name="Object 6">
            <a:extLst>
              <a:ext uri="{FF2B5EF4-FFF2-40B4-BE49-F238E27FC236}">
                <a16:creationId xmlns:a16="http://schemas.microsoft.com/office/drawing/2014/main" id="{5504BC3C-BE5C-4423-953F-A7AABD441854}"/>
              </a:ext>
            </a:extLst>
          </p:cNvPr>
          <p:cNvGraphicFramePr>
            <a:graphicFrameLocks noChangeAspect="1"/>
          </p:cNvGraphicFramePr>
          <p:nvPr>
            <p:extLst>
              <p:ext uri="{D42A27DB-BD31-4B8C-83A1-F6EECF244321}">
                <p14:modId xmlns:p14="http://schemas.microsoft.com/office/powerpoint/2010/main" val="1970612466"/>
              </p:ext>
            </p:extLst>
          </p:nvPr>
        </p:nvGraphicFramePr>
        <p:xfrm>
          <a:off x="3408363" y="2357438"/>
          <a:ext cx="914400" cy="792162"/>
        </p:xfrm>
        <a:graphic>
          <a:graphicData uri="http://schemas.openxmlformats.org/presentationml/2006/ole">
            <mc:AlternateContent xmlns:mc="http://schemas.openxmlformats.org/markup-compatibility/2006">
              <mc:Choice xmlns:v="urn:schemas-microsoft-com:vml" Requires="v">
                <p:oleObj name="Worksheet" showAsIcon="1" r:id="rId6" imgW="914400" imgH="792360" progId="Excel.Sheet.12">
                  <p:embed/>
                </p:oleObj>
              </mc:Choice>
              <mc:Fallback>
                <p:oleObj name="Worksheet" showAsIcon="1" r:id="rId6" imgW="914400" imgH="792360" progId="Excel.Sheet.12">
                  <p:embed/>
                  <p:pic>
                    <p:nvPicPr>
                      <p:cNvPr id="7" name="Object 6">
                        <a:extLst>
                          <a:ext uri="{FF2B5EF4-FFF2-40B4-BE49-F238E27FC236}">
                            <a16:creationId xmlns:a16="http://schemas.microsoft.com/office/drawing/2014/main" id="{5504BC3C-BE5C-4423-953F-A7AABD441854}"/>
                          </a:ext>
                        </a:extLst>
                      </p:cNvPr>
                      <p:cNvPicPr/>
                      <p:nvPr/>
                    </p:nvPicPr>
                    <p:blipFill>
                      <a:blip r:embed="rId7"/>
                      <a:stretch>
                        <a:fillRect/>
                      </a:stretch>
                    </p:blipFill>
                    <p:spPr>
                      <a:xfrm>
                        <a:off x="3408363" y="2357438"/>
                        <a:ext cx="914400" cy="792162"/>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13A5C911-DD41-4491-AC95-18F2A173D3EB}"/>
              </a:ext>
            </a:extLst>
          </p:cNvPr>
          <p:cNvGraphicFramePr>
            <a:graphicFrameLocks noChangeAspect="1"/>
          </p:cNvGraphicFramePr>
          <p:nvPr>
            <p:extLst>
              <p:ext uri="{D42A27DB-BD31-4B8C-83A1-F6EECF244321}">
                <p14:modId xmlns:p14="http://schemas.microsoft.com/office/powerpoint/2010/main" val="451636036"/>
              </p:ext>
            </p:extLst>
          </p:nvPr>
        </p:nvGraphicFramePr>
        <p:xfrm>
          <a:off x="2238866" y="1797214"/>
          <a:ext cx="914400" cy="792163"/>
        </p:xfrm>
        <a:graphic>
          <a:graphicData uri="http://schemas.openxmlformats.org/presentationml/2006/ole">
            <mc:AlternateContent xmlns:mc="http://schemas.openxmlformats.org/markup-compatibility/2006">
              <mc:Choice xmlns:v="urn:schemas-microsoft-com:vml" Requires="v">
                <p:oleObj name="Worksheet" showAsIcon="1" r:id="rId8" imgW="914400" imgH="792360" progId="Excel.Sheet.12">
                  <p:embed/>
                </p:oleObj>
              </mc:Choice>
              <mc:Fallback>
                <p:oleObj name="Worksheet" showAsIcon="1" r:id="rId8" imgW="914400" imgH="792360" progId="Excel.Sheet.12">
                  <p:embed/>
                  <p:pic>
                    <p:nvPicPr>
                      <p:cNvPr id="8" name="Object 7">
                        <a:extLst>
                          <a:ext uri="{FF2B5EF4-FFF2-40B4-BE49-F238E27FC236}">
                            <a16:creationId xmlns:a16="http://schemas.microsoft.com/office/drawing/2014/main" id="{13A5C911-DD41-4491-AC95-18F2A173D3EB}"/>
                          </a:ext>
                        </a:extLst>
                      </p:cNvPr>
                      <p:cNvPicPr/>
                      <p:nvPr/>
                    </p:nvPicPr>
                    <p:blipFill>
                      <a:blip r:embed="rId9"/>
                      <a:stretch>
                        <a:fillRect/>
                      </a:stretch>
                    </p:blipFill>
                    <p:spPr>
                      <a:xfrm>
                        <a:off x="2238866" y="1797214"/>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410096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276EB-7AE3-46D3-9D88-8FEE8750A58F}"/>
              </a:ext>
            </a:extLst>
          </p:cNvPr>
          <p:cNvSpPr>
            <a:spLocks noGrp="1"/>
          </p:cNvSpPr>
          <p:nvPr>
            <p:ph type="ctrTitle"/>
          </p:nvPr>
        </p:nvSpPr>
        <p:spPr/>
        <p:txBody>
          <a:bodyPr>
            <a:normAutofit/>
          </a:bodyPr>
          <a:lstStyle/>
          <a:p>
            <a:r>
              <a:rPr lang="en-GB" sz="3600" b="1"/>
              <a:t>Buckinghamshire’s Claimant Count and Alternative Claimant Count </a:t>
            </a:r>
          </a:p>
        </p:txBody>
      </p:sp>
      <p:sp>
        <p:nvSpPr>
          <p:cNvPr id="3" name="Subtitle 2">
            <a:extLst>
              <a:ext uri="{FF2B5EF4-FFF2-40B4-BE49-F238E27FC236}">
                <a16:creationId xmlns:a16="http://schemas.microsoft.com/office/drawing/2014/main" id="{A8581A80-8624-4DBD-8F01-21E1161B08F0}"/>
              </a:ext>
            </a:extLst>
          </p:cNvPr>
          <p:cNvSpPr>
            <a:spLocks noGrp="1"/>
          </p:cNvSpPr>
          <p:nvPr>
            <p:ph type="subTitle" idx="1"/>
          </p:nvPr>
        </p:nvSpPr>
        <p:spPr/>
        <p:txBody>
          <a:bodyPr>
            <a:normAutofit/>
          </a:bodyPr>
          <a:lstStyle/>
          <a:p>
            <a:r>
              <a:rPr lang="en-GB" sz="2800" b="1" dirty="0"/>
              <a:t>March 2021 </a:t>
            </a:r>
          </a:p>
        </p:txBody>
      </p:sp>
    </p:spTree>
    <p:extLst>
      <p:ext uri="{BB962C8B-B14F-4D97-AF65-F5344CB8AC3E}">
        <p14:creationId xmlns:p14="http://schemas.microsoft.com/office/powerpoint/2010/main" val="177421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13CB6-8243-4F5D-861A-A0A469C89BA9}"/>
              </a:ext>
            </a:extLst>
          </p:cNvPr>
          <p:cNvSpPr>
            <a:spLocks noGrp="1"/>
          </p:cNvSpPr>
          <p:nvPr>
            <p:ph type="title"/>
          </p:nvPr>
        </p:nvSpPr>
        <p:spPr>
          <a:xfrm>
            <a:off x="628650" y="301835"/>
            <a:ext cx="7886700" cy="936368"/>
          </a:xfrm>
        </p:spPr>
        <p:txBody>
          <a:bodyPr/>
          <a:lstStyle/>
          <a:p>
            <a:r>
              <a:rPr lang="en-GB" b="1"/>
              <a:t>Background </a:t>
            </a:r>
          </a:p>
        </p:txBody>
      </p:sp>
      <p:sp>
        <p:nvSpPr>
          <p:cNvPr id="3" name="Content Placeholder 2">
            <a:extLst>
              <a:ext uri="{FF2B5EF4-FFF2-40B4-BE49-F238E27FC236}">
                <a16:creationId xmlns:a16="http://schemas.microsoft.com/office/drawing/2014/main" id="{FA597EE2-691B-4C1F-8F1F-91692D42E915}"/>
              </a:ext>
            </a:extLst>
          </p:cNvPr>
          <p:cNvSpPr>
            <a:spLocks noGrp="1"/>
          </p:cNvSpPr>
          <p:nvPr>
            <p:ph idx="1"/>
          </p:nvPr>
        </p:nvSpPr>
        <p:spPr>
          <a:xfrm>
            <a:off x="628650" y="1448553"/>
            <a:ext cx="7886700" cy="4152691"/>
          </a:xfrm>
        </p:spPr>
        <p:txBody>
          <a:bodyPr>
            <a:normAutofit/>
          </a:bodyPr>
          <a:lstStyle/>
          <a:p>
            <a:pPr marL="0" indent="0">
              <a:buNone/>
            </a:pPr>
            <a:r>
              <a:rPr lang="en-GB" sz="2400">
                <a:cs typeface="Arial" panose="020B0604020202020204" pitchFamily="34" charset="0"/>
              </a:rPr>
              <a:t>This report provides a monthly summary of the number of Buckinghamshire residents claiming ‘out-of-work’ related benefits (the Claimant Count and Alternative Claimant Count).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Data is sourced from the Department for Work and Pensions (DWP) and can be found in varying configurations on the </a:t>
            </a:r>
            <a:r>
              <a:rPr lang="en-GB" sz="2400">
                <a:cs typeface="Arial" panose="020B0604020202020204" pitchFamily="34" charset="0"/>
                <a:hlinkClick r:id="rId2"/>
              </a:rPr>
              <a:t>NOMIS</a:t>
            </a:r>
            <a:r>
              <a:rPr lang="en-GB" sz="2400">
                <a:cs typeface="Arial" panose="020B0604020202020204" pitchFamily="34" charset="0"/>
              </a:rPr>
              <a:t>, </a:t>
            </a:r>
            <a:r>
              <a:rPr lang="en-GB" sz="2400">
                <a:cs typeface="Arial" panose="020B0604020202020204" pitchFamily="34" charset="0"/>
                <a:hlinkClick r:id="rId3"/>
              </a:rPr>
              <a:t>Stat-Explore</a:t>
            </a:r>
            <a:r>
              <a:rPr lang="en-GB" sz="2400">
                <a:cs typeface="Arial" panose="020B0604020202020204" pitchFamily="34" charset="0"/>
              </a:rPr>
              <a:t> and </a:t>
            </a:r>
            <a:r>
              <a:rPr lang="en-GB" sz="2400">
                <a:cs typeface="Arial" panose="020B0604020202020204" pitchFamily="34" charset="0"/>
                <a:hlinkClick r:id="rId4"/>
              </a:rPr>
              <a:t>DWP</a:t>
            </a:r>
            <a:r>
              <a:rPr lang="en-GB" sz="2400">
                <a:cs typeface="Arial" panose="020B0604020202020204" pitchFamily="34" charset="0"/>
              </a:rPr>
              <a:t> websites.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A full explanation of the two measures can be found in the Technical Appendix at the end of this report.  </a:t>
            </a:r>
          </a:p>
          <a:p>
            <a:pPr marL="0" indent="0">
              <a:buNone/>
            </a:pPr>
            <a:endParaRPr lang="en-GB"/>
          </a:p>
        </p:txBody>
      </p:sp>
    </p:spTree>
    <p:extLst>
      <p:ext uri="{BB962C8B-B14F-4D97-AF65-F5344CB8AC3E}">
        <p14:creationId xmlns:p14="http://schemas.microsoft.com/office/powerpoint/2010/main" val="380657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0172-0BCB-4846-86B4-38E883737772}"/>
              </a:ext>
            </a:extLst>
          </p:cNvPr>
          <p:cNvSpPr>
            <a:spLocks noGrp="1"/>
          </p:cNvSpPr>
          <p:nvPr>
            <p:ph type="title"/>
          </p:nvPr>
        </p:nvSpPr>
        <p:spPr>
          <a:xfrm>
            <a:off x="628650" y="264127"/>
            <a:ext cx="7886700" cy="936368"/>
          </a:xfrm>
        </p:spPr>
        <p:txBody>
          <a:bodyPr/>
          <a:lstStyle/>
          <a:p>
            <a:r>
              <a:rPr lang="en-GB" dirty="0"/>
              <a:t>Headlines – February 2021 </a:t>
            </a:r>
          </a:p>
        </p:txBody>
      </p:sp>
      <p:sp>
        <p:nvSpPr>
          <p:cNvPr id="3" name="Content Placeholder 2">
            <a:extLst>
              <a:ext uri="{FF2B5EF4-FFF2-40B4-BE49-F238E27FC236}">
                <a16:creationId xmlns:a16="http://schemas.microsoft.com/office/drawing/2014/main" id="{FAE1525F-F82A-4FBC-9623-A842608A0A34}"/>
              </a:ext>
            </a:extLst>
          </p:cNvPr>
          <p:cNvSpPr>
            <a:spLocks noGrp="1"/>
          </p:cNvSpPr>
          <p:nvPr>
            <p:ph idx="1"/>
          </p:nvPr>
        </p:nvSpPr>
        <p:spPr>
          <a:xfrm>
            <a:off x="732344" y="1200494"/>
            <a:ext cx="7886700" cy="4662977"/>
          </a:xfrm>
        </p:spPr>
        <p:txBody>
          <a:bodyPr>
            <a:normAutofit fontScale="92500" lnSpcReduction="10000"/>
          </a:bodyPr>
          <a:lstStyle/>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In February 2021, </a:t>
            </a:r>
            <a:r>
              <a:rPr lang="en-GB" sz="1400" b="1" dirty="0">
                <a:latin typeface="Calibri" panose="020F0502020204030204" pitchFamily="34" charset="0"/>
                <a:ea typeface="Times New Roman" panose="02020603050405020304" pitchFamily="18" charset="0"/>
              </a:rPr>
              <a:t>15</a:t>
            </a:r>
            <a:r>
              <a:rPr lang="en-GB" sz="1400" b="1" dirty="0">
                <a:effectLst/>
                <a:latin typeface="Calibri" panose="020F0502020204030204" pitchFamily="34" charset="0"/>
                <a:ea typeface="Times New Roman" panose="02020603050405020304" pitchFamily="18" charset="0"/>
              </a:rPr>
              <a:t>,620</a:t>
            </a:r>
            <a:r>
              <a:rPr lang="en-GB" sz="1400" dirty="0">
                <a:effectLst/>
                <a:latin typeface="Calibri" panose="020F0502020204030204" pitchFamily="34" charset="0"/>
                <a:ea typeface="Times New Roman" panose="02020603050405020304" pitchFamily="18" charset="0"/>
              </a:rPr>
              <a:t> Buckinghamshire residents were claiming ‘ou</a:t>
            </a:r>
            <a:r>
              <a:rPr lang="en-GB" sz="1400" dirty="0">
                <a:latin typeface="Calibri" panose="020F0502020204030204" pitchFamily="34" charset="0"/>
                <a:ea typeface="Times New Roman" panose="02020603050405020304" pitchFamily="18" charset="0"/>
              </a:rPr>
              <a:t>t-of-work’ related benefits (the Claimant Count). </a:t>
            </a:r>
            <a:endParaRPr lang="en-GB" sz="1400" dirty="0">
              <a:effectLst/>
              <a:latin typeface="Calibri" panose="020F0502020204030204" pitchFamily="34" charset="0"/>
              <a:ea typeface="Times New Roman" panose="02020603050405020304" pitchFamily="18" charset="0"/>
            </a:endParaRPr>
          </a:p>
          <a:p>
            <a:pPr marL="342900" indent="-342900">
              <a:lnSpc>
                <a:spcPct val="120000"/>
              </a:lnSpc>
              <a:buFont typeface="Symbol" panose="05050102010706020507" pitchFamily="18" charset="2"/>
              <a:buChar char=""/>
            </a:pPr>
            <a:r>
              <a:rPr lang="en-GB" sz="1400" dirty="0">
                <a:latin typeface="Calibri" panose="020F0502020204030204" pitchFamily="34" charset="0"/>
                <a:ea typeface="Times New Roman" panose="02020603050405020304" pitchFamily="18" charset="0"/>
              </a:rPr>
              <a:t>The number of claimants in Buckinghamshire </a:t>
            </a:r>
            <a:r>
              <a:rPr lang="en-GB" sz="1400" b="1" dirty="0">
                <a:latin typeface="Calibri" panose="020F0502020204030204" pitchFamily="34" charset="0"/>
                <a:ea typeface="Times New Roman" panose="02020603050405020304" pitchFamily="18" charset="0"/>
              </a:rPr>
              <a:t>rose by 855 </a:t>
            </a:r>
            <a:r>
              <a:rPr lang="en-GB" sz="1400" dirty="0">
                <a:latin typeface="Calibri" panose="020F0502020204030204" pitchFamily="34" charset="0"/>
                <a:ea typeface="Times New Roman" panose="02020603050405020304" pitchFamily="18" charset="0"/>
              </a:rPr>
              <a:t>between January 2021 and February 2021. </a:t>
            </a:r>
            <a:endParaRPr lang="en-GB" sz="1400" dirty="0">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There were </a:t>
            </a:r>
            <a:r>
              <a:rPr lang="en-GB" sz="1400" b="1" dirty="0">
                <a:latin typeface="Calibri" panose="020F0502020204030204" pitchFamily="34" charset="0"/>
                <a:ea typeface="Times New Roman" panose="02020603050405020304" pitchFamily="18" charset="0"/>
              </a:rPr>
              <a:t>10,080</a:t>
            </a:r>
            <a:r>
              <a:rPr lang="en-GB" sz="1400" dirty="0">
                <a:effectLst/>
                <a:latin typeface="Calibri" panose="020F0502020204030204" pitchFamily="34" charset="0"/>
                <a:ea typeface="Times New Roman" panose="02020603050405020304" pitchFamily="18" charset="0"/>
              </a:rPr>
              <a:t> more claimants in Buckinghamshire in February 2021 than at the onset of the Covid-19 pandemic in March 2020.</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a:t>
            </a:r>
            <a:r>
              <a:rPr lang="en-GB" sz="1400" dirty="0">
                <a:latin typeface="Calibri" panose="020F0502020204030204" pitchFamily="34" charset="0"/>
                <a:ea typeface="Times New Roman" panose="02020603050405020304" pitchFamily="18" charset="0"/>
              </a:rPr>
              <a:t> (number of claimants as a proportion of working age residents) currently </a:t>
            </a:r>
            <a:r>
              <a:rPr lang="en-GB" sz="1400" dirty="0">
                <a:effectLst/>
                <a:latin typeface="Calibri" panose="020F0502020204030204" pitchFamily="34" charset="0"/>
                <a:ea typeface="Times New Roman" panose="02020603050405020304" pitchFamily="18" charset="0"/>
              </a:rPr>
              <a:t>stands at </a:t>
            </a:r>
            <a:r>
              <a:rPr lang="en-GB" sz="1400" b="1" dirty="0">
                <a:latin typeface="Calibri" panose="020F0502020204030204" pitchFamily="34" charset="0"/>
                <a:ea typeface="Times New Roman" panose="02020603050405020304" pitchFamily="18" charset="0"/>
              </a:rPr>
              <a:t>4.8</a:t>
            </a:r>
            <a:r>
              <a:rPr lang="en-GB" sz="1400" b="1" dirty="0">
                <a:effectLst/>
                <a:latin typeface="Calibri" panose="020F0502020204030204" pitchFamily="34" charset="0"/>
                <a:ea typeface="Times New Roman" panose="02020603050405020304" pitchFamily="18" charset="0"/>
              </a:rPr>
              <a:t>%</a:t>
            </a:r>
            <a:r>
              <a:rPr lang="en-GB" sz="1400" dirty="0">
                <a:effectLst/>
                <a:latin typeface="Calibri" panose="020F0502020204030204" pitchFamily="34" charset="0"/>
                <a:ea typeface="Times New Roman" panose="02020603050405020304" pitchFamily="18" charset="0"/>
              </a:rPr>
              <a:t>,</a:t>
            </a:r>
            <a:r>
              <a:rPr lang="en-GB" sz="1400" b="1" dirty="0">
                <a:effectLst/>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up from 4.5% in January 2021, and lower than the national average of </a:t>
            </a:r>
            <a:r>
              <a:rPr lang="en-GB" sz="1400" dirty="0">
                <a:latin typeface="Calibri" panose="020F0502020204030204" pitchFamily="34" charset="0"/>
                <a:ea typeface="Times New Roman" panose="02020603050405020304" pitchFamily="18" charset="0"/>
              </a:rPr>
              <a:t>6.6</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When compared to other LEP areas, Buckinghamshire has the </a:t>
            </a:r>
            <a:r>
              <a:rPr lang="en-GB" sz="1400" b="1" dirty="0">
                <a:effectLst/>
                <a:latin typeface="Calibri" panose="020F0502020204030204" pitchFamily="34" charset="0"/>
                <a:ea typeface="Times New Roman" panose="02020603050405020304" pitchFamily="18" charset="0"/>
              </a:rPr>
              <a:t>7</a:t>
            </a:r>
            <a:r>
              <a:rPr lang="en-GB" sz="1400" b="1" baseline="30000" dirty="0">
                <a:effectLst/>
                <a:latin typeface="Calibri" panose="020F0502020204030204" pitchFamily="34" charset="0"/>
                <a:ea typeface="Times New Roman" panose="02020603050405020304" pitchFamily="18" charset="0"/>
              </a:rPr>
              <a:t>th</a:t>
            </a:r>
            <a:r>
              <a:rPr lang="en-GB" sz="1400" b="1" dirty="0">
                <a:effectLst/>
                <a:latin typeface="Calibri" panose="020F0502020204030204" pitchFamily="34" charset="0"/>
                <a:ea typeface="Times New Roman" panose="02020603050405020304" pitchFamily="18" charset="0"/>
              </a:rPr>
              <a:t> lowest</a:t>
            </a:r>
            <a:r>
              <a:rPr lang="en-GB" sz="1400" dirty="0">
                <a:effectLst/>
                <a:latin typeface="Calibri" panose="020F0502020204030204" pitchFamily="34" charset="0"/>
                <a:ea typeface="Times New Roman" panose="02020603050405020304" pitchFamily="18" charset="0"/>
              </a:rPr>
              <a:t> Claimant Count rate (up from having the fourth lowest rate pre-pandemic).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 rose by 3.1 percentage points between March 2020 and February 2021, compared to the national increase of </a:t>
            </a:r>
            <a:r>
              <a:rPr lang="en-GB" sz="1400" dirty="0">
                <a:latin typeface="Calibri" panose="020F0502020204030204" pitchFamily="34" charset="0"/>
                <a:ea typeface="Times New Roman" panose="02020603050405020304" pitchFamily="18" charset="0"/>
              </a:rPr>
              <a:t>3.6</a:t>
            </a:r>
            <a:r>
              <a:rPr lang="en-GB" sz="1400" dirty="0">
                <a:effectLst/>
                <a:latin typeface="Calibri" panose="020F0502020204030204" pitchFamily="34" charset="0"/>
                <a:ea typeface="Times New Roman" panose="02020603050405020304" pitchFamily="18" charset="0"/>
              </a:rPr>
              <a:t> percentage points.</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Within Buckinghamshire, the Claimant Count rate is highest in the </a:t>
            </a:r>
            <a:r>
              <a:rPr lang="en-GB" sz="1400" b="1" dirty="0">
                <a:effectLst/>
                <a:latin typeface="Calibri" panose="020F0502020204030204" pitchFamily="34" charset="0"/>
                <a:ea typeface="Times New Roman" panose="02020603050405020304" pitchFamily="18" charset="0"/>
              </a:rPr>
              <a:t>Wycombe</a:t>
            </a:r>
            <a:r>
              <a:rPr lang="en-GB" sz="1400" dirty="0">
                <a:effectLst/>
                <a:latin typeface="Calibri" panose="020F0502020204030204" pitchFamily="34" charset="0"/>
                <a:ea typeface="Times New Roman" panose="02020603050405020304" pitchFamily="18" charset="0"/>
              </a:rPr>
              <a:t> parliamentary constituency area (6.8%).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The number of young people (aged 16-24) claiming has increased at a greater rate than other age groups.</a:t>
            </a: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Calibri" panose="020F0502020204030204" pitchFamily="34" charset="0"/>
              </a:rPr>
              <a:t>London has experienced the largest increase in Claimant Count rates, with edge-of-London areas (particularly those close to Heathrow and Gatwick airports) tending to see higher than average increases in Claimant Count rates and higher than average levels of furloughing.</a:t>
            </a:r>
          </a:p>
          <a:p>
            <a:pPr marL="0" lvl="0" indent="0">
              <a:buNone/>
            </a:pPr>
            <a:endParaRPr lang="en-GB" sz="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82592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FBC78-9D9B-48EA-BD4E-CFE0B4C212A5}"/>
              </a:ext>
            </a:extLst>
          </p:cNvPr>
          <p:cNvSpPr>
            <a:spLocks noGrp="1"/>
          </p:cNvSpPr>
          <p:nvPr>
            <p:ph type="title"/>
          </p:nvPr>
        </p:nvSpPr>
        <p:spPr>
          <a:xfrm>
            <a:off x="328474" y="221661"/>
            <a:ext cx="7886700" cy="936368"/>
          </a:xfrm>
        </p:spPr>
        <p:txBody>
          <a:bodyPr/>
          <a:lstStyle/>
          <a:p>
            <a:r>
              <a:rPr lang="en-GB" b="1" dirty="0"/>
              <a:t>Table 1: Claimant Count – February 2021</a:t>
            </a:r>
          </a:p>
        </p:txBody>
      </p:sp>
      <p:graphicFrame>
        <p:nvGraphicFramePr>
          <p:cNvPr id="4" name="Table 4">
            <a:extLst>
              <a:ext uri="{FF2B5EF4-FFF2-40B4-BE49-F238E27FC236}">
                <a16:creationId xmlns:a16="http://schemas.microsoft.com/office/drawing/2014/main" id="{668CFB39-273B-4655-B197-5B1AA75852D2}"/>
              </a:ext>
            </a:extLst>
          </p:cNvPr>
          <p:cNvGraphicFramePr>
            <a:graphicFrameLocks noGrp="1"/>
          </p:cNvGraphicFramePr>
          <p:nvPr>
            <p:ph idx="1"/>
            <p:extLst>
              <p:ext uri="{D42A27DB-BD31-4B8C-83A1-F6EECF244321}">
                <p14:modId xmlns:p14="http://schemas.microsoft.com/office/powerpoint/2010/main" val="4288291235"/>
              </p:ext>
            </p:extLst>
          </p:nvPr>
        </p:nvGraphicFramePr>
        <p:xfrm>
          <a:off x="399497" y="1249075"/>
          <a:ext cx="8186873" cy="4293886"/>
        </p:xfrm>
        <a:graphic>
          <a:graphicData uri="http://schemas.openxmlformats.org/drawingml/2006/table">
            <a:tbl>
              <a:tblPr firstRow="1" bandRow="1">
                <a:tableStyleId>{93296810-A885-4BE3-A3E7-6D5BEEA58F35}</a:tableStyleId>
              </a:tblPr>
              <a:tblGrid>
                <a:gridCol w="1426847">
                  <a:extLst>
                    <a:ext uri="{9D8B030D-6E8A-4147-A177-3AD203B41FA5}">
                      <a16:colId xmlns:a16="http://schemas.microsoft.com/office/drawing/2014/main" val="1249537814"/>
                    </a:ext>
                  </a:extLst>
                </a:gridCol>
                <a:gridCol w="1126671">
                  <a:extLst>
                    <a:ext uri="{9D8B030D-6E8A-4147-A177-3AD203B41FA5}">
                      <a16:colId xmlns:a16="http://schemas.microsoft.com/office/drawing/2014/main" val="305200462"/>
                    </a:ext>
                  </a:extLst>
                </a:gridCol>
                <a:gridCol w="1126671">
                  <a:extLst>
                    <a:ext uri="{9D8B030D-6E8A-4147-A177-3AD203B41FA5}">
                      <a16:colId xmlns:a16="http://schemas.microsoft.com/office/drawing/2014/main" val="3726718846"/>
                    </a:ext>
                  </a:extLst>
                </a:gridCol>
                <a:gridCol w="1126671">
                  <a:extLst>
                    <a:ext uri="{9D8B030D-6E8A-4147-A177-3AD203B41FA5}">
                      <a16:colId xmlns:a16="http://schemas.microsoft.com/office/drawing/2014/main" val="4180364089"/>
                    </a:ext>
                  </a:extLst>
                </a:gridCol>
                <a:gridCol w="1126671">
                  <a:extLst>
                    <a:ext uri="{9D8B030D-6E8A-4147-A177-3AD203B41FA5}">
                      <a16:colId xmlns:a16="http://schemas.microsoft.com/office/drawing/2014/main" val="133471129"/>
                    </a:ext>
                  </a:extLst>
                </a:gridCol>
                <a:gridCol w="1126671">
                  <a:extLst>
                    <a:ext uri="{9D8B030D-6E8A-4147-A177-3AD203B41FA5}">
                      <a16:colId xmlns:a16="http://schemas.microsoft.com/office/drawing/2014/main" val="191910851"/>
                    </a:ext>
                  </a:extLst>
                </a:gridCol>
                <a:gridCol w="1126671">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rPr>
                        <a:t>Area</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gridSpan="2">
                  <a:txBody>
                    <a:bodyPr/>
                    <a:lstStyle/>
                    <a:p>
                      <a:pPr algn="ctr" fontAlgn="ctr"/>
                      <a:r>
                        <a:rPr lang="en-GB" sz="1400" u="none" strike="noStrike">
                          <a:effectLst/>
                        </a:rPr>
                        <a:t>March 2020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ctr"/>
                      <a:r>
                        <a:rPr lang="en-GB" sz="1400" b="1" u="none" strike="noStrike" dirty="0">
                          <a:solidFill>
                            <a:schemeClr val="bg1"/>
                          </a:solidFill>
                          <a:effectLst/>
                        </a:rPr>
                        <a:t>February 2021</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b"/>
                      <a:r>
                        <a:rPr lang="en-GB" sz="1400" b="1" u="none" strike="noStrike" dirty="0">
                          <a:solidFill>
                            <a:schemeClr val="bg1"/>
                          </a:solidFill>
                          <a:effectLst/>
                        </a:rPr>
                        <a:t>March 2020 - February 2021</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400" u="none" strike="noStrike">
                          <a:effectLst/>
                        </a:rPr>
                        <a:t> </a:t>
                      </a:r>
                      <a:r>
                        <a:rPr lang="en-GB" sz="1400" b="0" u="none" strike="noStrike">
                          <a:solidFill>
                            <a:srgbClr val="000000"/>
                          </a:solidFill>
                          <a:effectLst/>
                        </a:rPr>
                        <a:t>Parliamentary constituency </a:t>
                      </a:r>
                      <a:endParaRPr lang="en-GB" sz="1400" b="0" i="0" u="none" strike="noStrike">
                        <a:solidFill>
                          <a:srgbClr val="000000"/>
                        </a:solidFill>
                        <a:effectLst/>
                        <a:latin typeface="+mn-lt"/>
                        <a:cs typeface="Arial" panose="020B0604020202020204" pitchFamily="34" charset="0"/>
                      </a:endParaRPr>
                    </a:p>
                    <a:p>
                      <a:pPr algn="ctr" fontAlgn="ct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a:solidFill>
                            <a:srgbClr val="000000"/>
                          </a:solidFill>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a:solidFill>
                            <a:srgbClr val="000000"/>
                          </a:solidFill>
                          <a:effectLst/>
                        </a:rPr>
                        <a:t>%</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a:solidFill>
                            <a:srgbClr val="000000"/>
                          </a:solidFill>
                          <a:effectLst/>
                        </a:rPr>
                        <a:t>Change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a:solidFill>
                            <a:srgbClr val="000000"/>
                          </a:solidFill>
                          <a:effectLst/>
                        </a:rPr>
                        <a:t>% point change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527554147"/>
                  </a:ext>
                </a:extLst>
              </a:tr>
              <a:tr h="393292">
                <a:tc>
                  <a:txBody>
                    <a:bodyPr/>
                    <a:lstStyle/>
                    <a:p>
                      <a:pPr lvl="1" algn="l" fontAlgn="b"/>
                      <a:r>
                        <a:rPr lang="en-GB" sz="1400" u="none" strike="noStrike">
                          <a:effectLst/>
                        </a:rPr>
                        <a:t>Aylesbury</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1.8</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u="none" strike="noStrike" dirty="0">
                          <a:solidFill>
                            <a:srgbClr val="000000"/>
                          </a:solidFill>
                          <a:effectLst/>
                        </a:rPr>
                        <a:t>3,575</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u="none" strike="noStrike" dirty="0">
                          <a:solidFill>
                            <a:srgbClr val="000000"/>
                          </a:solidFill>
                          <a:effectLst/>
                        </a:rPr>
                        <a:t>4.5</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u="none" strike="noStrike" dirty="0">
                          <a:solidFill>
                            <a:srgbClr val="000000"/>
                          </a:solidFill>
                          <a:effectLst/>
                        </a:rPr>
                        <a:t>2,155</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u="none" strike="noStrike" dirty="0">
                          <a:solidFill>
                            <a:srgbClr val="000000"/>
                          </a:solidFill>
                          <a:effectLst/>
                        </a:rPr>
                        <a:t>2.7</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extLst>
                  <a:ext uri="{0D108BD9-81ED-4DB2-BD59-A6C34878D82A}">
                    <a16:rowId xmlns:a16="http://schemas.microsoft.com/office/drawing/2014/main" val="2548708749"/>
                  </a:ext>
                </a:extLst>
              </a:tr>
              <a:tr h="393292">
                <a:tc>
                  <a:txBody>
                    <a:bodyPr/>
                    <a:lstStyle/>
                    <a:p>
                      <a:pPr lvl="1" algn="l" fontAlgn="b"/>
                      <a:r>
                        <a:rPr lang="en-GB" sz="1400" u="none" strike="noStrike">
                          <a:effectLst/>
                        </a:rPr>
                        <a:t>Beaconsfield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820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u="none" strike="noStrike" dirty="0">
                          <a:solidFill>
                            <a:srgbClr val="000000"/>
                          </a:solidFill>
                          <a:effectLst/>
                        </a:rPr>
                        <a:t>2,740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u="none" strike="noStrike" dirty="0">
                          <a:solidFill>
                            <a:srgbClr val="000000"/>
                          </a:solidFill>
                          <a:effectLst/>
                        </a:rPr>
                        <a:t>4.6</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u="none" strike="noStrike" dirty="0">
                          <a:solidFill>
                            <a:srgbClr val="000000"/>
                          </a:solidFill>
                          <a:effectLst/>
                        </a:rPr>
                        <a:t>1,920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u="none" strike="noStrike" dirty="0">
                          <a:solidFill>
                            <a:srgbClr val="000000"/>
                          </a:solidFill>
                          <a:effectLst/>
                        </a:rPr>
                        <a:t>3.2</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extLst>
                  <a:ext uri="{0D108BD9-81ED-4DB2-BD59-A6C34878D82A}">
                    <a16:rowId xmlns:a16="http://schemas.microsoft.com/office/drawing/2014/main" val="374224658"/>
                  </a:ext>
                </a:extLst>
              </a:tr>
              <a:tr h="393292">
                <a:tc>
                  <a:txBody>
                    <a:bodyPr/>
                    <a:lstStyle/>
                    <a:p>
                      <a:pPr lvl="1" algn="l" fontAlgn="b"/>
                      <a:r>
                        <a:rPr lang="en-GB" sz="1400" u="none" strike="noStrike">
                          <a:effectLst/>
                        </a:rPr>
                        <a:t>Buckingham</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710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1.1</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u="none" strike="noStrike" dirty="0">
                          <a:solidFill>
                            <a:srgbClr val="000000"/>
                          </a:solidFill>
                          <a:effectLst/>
                        </a:rPr>
                        <a:t>2,270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u="none" strike="noStrike" dirty="0">
                          <a:solidFill>
                            <a:srgbClr val="000000"/>
                          </a:solidFill>
                          <a:effectLst/>
                        </a:rPr>
                        <a:t>3.5</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u="none" strike="noStrike" dirty="0">
                          <a:solidFill>
                            <a:srgbClr val="000000"/>
                          </a:solidFill>
                          <a:effectLst/>
                        </a:rPr>
                        <a:t>1,560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u="none" strike="noStrike" dirty="0">
                          <a:solidFill>
                            <a:srgbClr val="000000"/>
                          </a:solidFill>
                          <a:effectLst/>
                        </a:rPr>
                        <a:t>2.4</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extLst>
                  <a:ext uri="{0D108BD9-81ED-4DB2-BD59-A6C34878D82A}">
                    <a16:rowId xmlns:a16="http://schemas.microsoft.com/office/drawing/2014/main" val="1025161210"/>
                  </a:ext>
                </a:extLst>
              </a:tr>
              <a:tr h="460636">
                <a:tc>
                  <a:txBody>
                    <a:bodyPr/>
                    <a:lstStyle/>
                    <a:p>
                      <a:pPr lvl="1" algn="l" fontAlgn="b"/>
                      <a:r>
                        <a:rPr lang="en-GB" sz="1400" u="none" strike="noStrike">
                          <a:effectLst/>
                        </a:rPr>
                        <a:t>Chesham and Amersham</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750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u="none" strike="noStrike" dirty="0">
                          <a:solidFill>
                            <a:srgbClr val="000000"/>
                          </a:solidFill>
                          <a:effectLst/>
                        </a:rPr>
                        <a:t>2,335</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u="none" strike="noStrike" dirty="0">
                          <a:solidFill>
                            <a:srgbClr val="000000"/>
                          </a:solidFill>
                          <a:effectLst/>
                        </a:rPr>
                        <a:t>4.2</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cs typeface="Arial" panose="020B0604020202020204" pitchFamily="34" charset="0"/>
                        </a:rPr>
                        <a:t>1,585</a:t>
                      </a:r>
                    </a:p>
                  </a:txBody>
                  <a:tcPr marL="7620" marR="7620" marT="7620" marB="0"/>
                </a:tc>
                <a:tc>
                  <a:txBody>
                    <a:bodyPr/>
                    <a:lstStyle/>
                    <a:p>
                      <a:pPr algn="r" fontAlgn="b"/>
                      <a:r>
                        <a:rPr lang="en-GB" sz="1400" b="0" u="none" strike="noStrike" dirty="0">
                          <a:solidFill>
                            <a:srgbClr val="000000"/>
                          </a:solidFill>
                          <a:effectLst/>
                        </a:rPr>
                        <a:t>2.8</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extLst>
                  <a:ext uri="{0D108BD9-81ED-4DB2-BD59-A6C34878D82A}">
                    <a16:rowId xmlns:a16="http://schemas.microsoft.com/office/drawing/2014/main" val="559763272"/>
                  </a:ext>
                </a:extLst>
              </a:tr>
              <a:tr h="393292">
                <a:tc>
                  <a:txBody>
                    <a:bodyPr/>
                    <a:lstStyle/>
                    <a:p>
                      <a:pPr lvl="1" algn="l" fontAlgn="b"/>
                      <a:r>
                        <a:rPr lang="en-GB" sz="1400" u="none" strike="noStrike">
                          <a:effectLst/>
                        </a:rPr>
                        <a:t>Wycombe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1,840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2.6</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u="none" strike="noStrike" dirty="0">
                          <a:solidFill>
                            <a:srgbClr val="000000"/>
                          </a:solidFill>
                          <a:effectLst/>
                        </a:rPr>
                        <a:t>4,700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i="0" u="none" strike="noStrike" dirty="0">
                          <a:solidFill>
                            <a:srgbClr val="000000"/>
                          </a:solidFill>
                          <a:effectLst/>
                          <a:latin typeface="+mn-lt"/>
                          <a:cs typeface="Arial" panose="020B0604020202020204" pitchFamily="34" charset="0"/>
                        </a:rPr>
                        <a:t>6.8</a:t>
                      </a:r>
                    </a:p>
                  </a:txBody>
                  <a:tcPr marL="7620" marR="7620" marT="7620" marB="0"/>
                </a:tc>
                <a:tc>
                  <a:txBody>
                    <a:bodyPr/>
                    <a:lstStyle/>
                    <a:p>
                      <a:pPr algn="r" fontAlgn="b"/>
                      <a:r>
                        <a:rPr lang="en-GB" sz="1400" b="0" u="none" strike="noStrike" dirty="0">
                          <a:solidFill>
                            <a:srgbClr val="000000"/>
                          </a:solidFill>
                          <a:effectLst/>
                          <a:latin typeface="+mn-lt"/>
                        </a:rPr>
                        <a:t>2,860</a:t>
                      </a:r>
                      <a:endParaRPr lang="en-GB" sz="1400" b="0" i="0" u="none" strike="noStrike" dirty="0">
                        <a:solidFill>
                          <a:srgbClr val="000000"/>
                        </a:solidFill>
                        <a:effectLst/>
                        <a:latin typeface="+mn-lt"/>
                        <a:cs typeface="Arial" panose="020B0604020202020204" pitchFamily="34" charset="0"/>
                      </a:endParaRPr>
                    </a:p>
                  </a:txBody>
                  <a:tcPr marL="7620" marR="7620" marT="7620" marB="0"/>
                </a:tc>
                <a:tc>
                  <a:txBody>
                    <a:bodyPr/>
                    <a:lstStyle/>
                    <a:p>
                      <a:pPr algn="r" fontAlgn="b"/>
                      <a:r>
                        <a:rPr lang="en-GB" sz="1400" b="0" u="none" strike="noStrike" dirty="0">
                          <a:solidFill>
                            <a:srgbClr val="000000"/>
                          </a:solidFill>
                          <a:effectLst/>
                        </a:rPr>
                        <a:t>4.2</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extLst>
                  <a:ext uri="{0D108BD9-81ED-4DB2-BD59-A6C34878D82A}">
                    <a16:rowId xmlns:a16="http://schemas.microsoft.com/office/drawing/2014/main" val="3378898359"/>
                  </a:ext>
                </a:extLst>
              </a:tr>
              <a:tr h="393292">
                <a:tc>
                  <a:txBody>
                    <a:bodyPr/>
                    <a:lstStyle/>
                    <a:p>
                      <a:pPr algn="l" fontAlgn="b"/>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dirty="0">
                        <a:solidFill>
                          <a:srgbClr val="000000"/>
                        </a:solidFill>
                        <a:effectLst/>
                        <a:highlight>
                          <a:srgbClr val="FFFF00"/>
                        </a:highligh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dirty="0">
                        <a:solidFill>
                          <a:srgbClr val="000000"/>
                        </a:solidFill>
                        <a:effectLst/>
                        <a:highlight>
                          <a:srgbClr val="FFFF00"/>
                        </a:highlight>
                        <a:latin typeface="Arial" panose="020B0604020202020204" pitchFamily="34" charset="0"/>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Arial" panose="020B0604020202020204" pitchFamily="34" charset="0"/>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Arial" panose="020B0604020202020204" pitchFamily="34" charset="0"/>
                        <a:cs typeface="Arial" panose="020B0604020202020204" pitchFamily="34" charset="0"/>
                      </a:endParaRPr>
                    </a:p>
                  </a:txBody>
                  <a:tcPr marL="7620" marR="7620" marT="7620" marB="0"/>
                </a:tc>
                <a:extLst>
                  <a:ext uri="{0D108BD9-81ED-4DB2-BD59-A6C34878D82A}">
                    <a16:rowId xmlns:a16="http://schemas.microsoft.com/office/drawing/2014/main" val="2142116898"/>
                  </a:ext>
                </a:extLst>
              </a:tr>
              <a:tr h="393292">
                <a:tc>
                  <a:txBody>
                    <a:bodyPr/>
                    <a:lstStyle/>
                    <a:p>
                      <a:pPr algn="l" fontAlgn="b"/>
                      <a:r>
                        <a:rPr lang="en-GB" sz="1400" b="1" u="none" strike="noStrike">
                          <a:effectLst/>
                        </a:rPr>
                        <a:t>Buckinghamshire</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a:effectLst/>
                        </a:rPr>
                        <a:t>5,540</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a:effectLst/>
                        </a:rPr>
                        <a:t>1.7</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dirty="0">
                          <a:solidFill>
                            <a:srgbClr val="000000"/>
                          </a:solidFill>
                          <a:effectLst/>
                        </a:rPr>
                        <a:t>15,620</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dirty="0">
                          <a:solidFill>
                            <a:srgbClr val="000000"/>
                          </a:solidFill>
                          <a:effectLst/>
                        </a:rPr>
                        <a:t>4.8</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1" u="none" strike="noStrike" dirty="0">
                          <a:solidFill>
                            <a:srgbClr val="000000"/>
                          </a:solidFill>
                          <a:effectLst/>
                        </a:rPr>
                        <a:t>10,080</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1" u="none" strike="noStrike" dirty="0">
                          <a:solidFill>
                            <a:srgbClr val="000000"/>
                          </a:solidFill>
                          <a:effectLst/>
                        </a:rPr>
                        <a:t>3.1</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extLst>
                  <a:ext uri="{0D108BD9-81ED-4DB2-BD59-A6C34878D82A}">
                    <a16:rowId xmlns:a16="http://schemas.microsoft.com/office/drawing/2014/main" val="1577093800"/>
                  </a:ext>
                </a:extLst>
              </a:tr>
              <a:tr h="393292">
                <a:tc>
                  <a:txBody>
                    <a:bodyPr/>
                    <a:lstStyle/>
                    <a:p>
                      <a:pPr algn="l" fontAlgn="b"/>
                      <a:r>
                        <a:rPr lang="en-GB" sz="1400" u="none" strike="noStrike">
                          <a:effectLst/>
                        </a:rPr>
                        <a:t>England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1,063,505</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3.0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u="none" strike="noStrike" dirty="0">
                          <a:solidFill>
                            <a:srgbClr val="000000"/>
                          </a:solidFill>
                          <a:effectLst/>
                        </a:rPr>
                        <a:t>2,309,630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u="none" strike="noStrike" dirty="0">
                          <a:solidFill>
                            <a:srgbClr val="000000"/>
                          </a:solidFill>
                          <a:effectLst/>
                        </a:rPr>
                        <a:t>6.6</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u="none" strike="noStrike" dirty="0">
                          <a:solidFill>
                            <a:srgbClr val="000000"/>
                          </a:solidFill>
                          <a:effectLst/>
                        </a:rPr>
                        <a:t>1,246,125</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u="none" strike="noStrike" dirty="0">
                          <a:solidFill>
                            <a:srgbClr val="000000"/>
                          </a:solidFill>
                          <a:effectLst/>
                        </a:rPr>
                        <a:t>3.6</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extLst>
                  <a:ext uri="{0D108BD9-81ED-4DB2-BD59-A6C34878D82A}">
                    <a16:rowId xmlns:a16="http://schemas.microsoft.com/office/drawing/2014/main" val="1894439850"/>
                  </a:ext>
                </a:extLst>
              </a:tr>
            </a:tbl>
          </a:graphicData>
        </a:graphic>
      </p:graphicFrame>
      <p:sp>
        <p:nvSpPr>
          <p:cNvPr id="6" name="TextBox 5">
            <a:extLst>
              <a:ext uri="{FF2B5EF4-FFF2-40B4-BE49-F238E27FC236}">
                <a16:creationId xmlns:a16="http://schemas.microsoft.com/office/drawing/2014/main" id="{21CAF06B-41B4-4117-BDCC-69EB3036F019}"/>
              </a:ext>
            </a:extLst>
          </p:cNvPr>
          <p:cNvSpPr txBox="1"/>
          <p:nvPr/>
        </p:nvSpPr>
        <p:spPr>
          <a:xfrm>
            <a:off x="6502407" y="5641860"/>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82447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889AEC10-485E-4FDB-8D4D-0DE05A4ED429}"/>
              </a:ext>
            </a:extLst>
          </p:cNvPr>
          <p:cNvGraphicFramePr>
            <a:graphicFrameLocks noGrp="1"/>
          </p:cNvGraphicFramePr>
          <p:nvPr>
            <p:extLst>
              <p:ext uri="{D42A27DB-BD31-4B8C-83A1-F6EECF244321}">
                <p14:modId xmlns:p14="http://schemas.microsoft.com/office/powerpoint/2010/main" val="3585212895"/>
              </p:ext>
            </p:extLst>
          </p:nvPr>
        </p:nvGraphicFramePr>
        <p:xfrm>
          <a:off x="700824" y="1179077"/>
          <a:ext cx="7742352" cy="470681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41FD23E-9816-438E-BA8B-E1A00E9C9378}"/>
              </a:ext>
            </a:extLst>
          </p:cNvPr>
          <p:cNvSpPr>
            <a:spLocks noGrp="1"/>
          </p:cNvSpPr>
          <p:nvPr>
            <p:ph type="title"/>
          </p:nvPr>
        </p:nvSpPr>
        <p:spPr>
          <a:xfrm>
            <a:off x="628650" y="115129"/>
            <a:ext cx="7886700" cy="936368"/>
          </a:xfrm>
        </p:spPr>
        <p:txBody>
          <a:bodyPr>
            <a:normAutofit/>
          </a:bodyPr>
          <a:lstStyle/>
          <a:p>
            <a:r>
              <a:rPr lang="en-GB" b="1" dirty="0">
                <a:solidFill>
                  <a:schemeClr val="tx1"/>
                </a:solidFill>
                <a:cs typeface="Arial" panose="020B0604020202020204" pitchFamily="34" charset="0"/>
              </a:rPr>
              <a:t>Chart 1: Claimant Count – February 2021</a:t>
            </a:r>
            <a:endParaRPr lang="en-GB" dirty="0"/>
          </a:p>
        </p:txBody>
      </p:sp>
      <p:sp>
        <p:nvSpPr>
          <p:cNvPr id="8" name="TextBox 7">
            <a:extLst>
              <a:ext uri="{FF2B5EF4-FFF2-40B4-BE49-F238E27FC236}">
                <a16:creationId xmlns:a16="http://schemas.microsoft.com/office/drawing/2014/main" id="{29B5AD83-F5AF-4C1F-9A68-02EE9841F88F}"/>
              </a:ext>
            </a:extLst>
          </p:cNvPr>
          <p:cNvSpPr txBox="1"/>
          <p:nvPr/>
        </p:nvSpPr>
        <p:spPr>
          <a:xfrm>
            <a:off x="0" y="5885895"/>
            <a:ext cx="9144000" cy="1038688"/>
          </a:xfrm>
          <a:prstGeom prst="rect">
            <a:avLst/>
          </a:prstGeom>
          <a:solidFill>
            <a:schemeClr val="bg1"/>
          </a:solidFill>
        </p:spPr>
        <p:txBody>
          <a:bodyPr wrap="square" rtlCol="0">
            <a:spAutoFit/>
          </a:bodyPr>
          <a:lstStyle/>
          <a:p>
            <a:endParaRPr lang="en-GB"/>
          </a:p>
        </p:txBody>
      </p:sp>
      <p:sp>
        <p:nvSpPr>
          <p:cNvPr id="7" name="Oval 6">
            <a:extLst>
              <a:ext uri="{FF2B5EF4-FFF2-40B4-BE49-F238E27FC236}">
                <a16:creationId xmlns:a16="http://schemas.microsoft.com/office/drawing/2014/main" id="{F7EB83D6-104C-4011-8790-BAA7915D1A49}"/>
              </a:ext>
            </a:extLst>
          </p:cNvPr>
          <p:cNvSpPr/>
          <p:nvPr/>
        </p:nvSpPr>
        <p:spPr>
          <a:xfrm>
            <a:off x="1766065" y="1333189"/>
            <a:ext cx="1789471"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10,080</a:t>
            </a:r>
            <a:r>
              <a:rPr lang="en-GB" sz="1400" dirty="0"/>
              <a:t> more claimants in February 2021 than in March 2020</a:t>
            </a:r>
          </a:p>
        </p:txBody>
      </p:sp>
      <p:sp>
        <p:nvSpPr>
          <p:cNvPr id="10" name="TextBox 9">
            <a:extLst>
              <a:ext uri="{FF2B5EF4-FFF2-40B4-BE49-F238E27FC236}">
                <a16:creationId xmlns:a16="http://schemas.microsoft.com/office/drawing/2014/main" id="{CF642E87-8EF7-41E3-8A84-57CF74982082}"/>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116826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A2F11-1B46-4420-9B86-96296F34B014}"/>
              </a:ext>
            </a:extLst>
          </p:cNvPr>
          <p:cNvSpPr>
            <a:spLocks noGrp="1"/>
          </p:cNvSpPr>
          <p:nvPr>
            <p:ph type="title"/>
          </p:nvPr>
        </p:nvSpPr>
        <p:spPr>
          <a:xfrm>
            <a:off x="628650" y="141579"/>
            <a:ext cx="7886700" cy="936368"/>
          </a:xfrm>
        </p:spPr>
        <p:txBody>
          <a:bodyPr>
            <a:normAutofit/>
          </a:bodyPr>
          <a:lstStyle/>
          <a:p>
            <a:r>
              <a:rPr lang="en-GB" sz="2800" b="1"/>
              <a:t>Chart 2: Buckinghamshire’s Claimant Count rate as a percentage of the national Claimant Count rate</a:t>
            </a:r>
          </a:p>
        </p:txBody>
      </p:sp>
      <p:sp>
        <p:nvSpPr>
          <p:cNvPr id="6" name="TextBox 5">
            <a:extLst>
              <a:ext uri="{FF2B5EF4-FFF2-40B4-BE49-F238E27FC236}">
                <a16:creationId xmlns:a16="http://schemas.microsoft.com/office/drawing/2014/main" id="{3353D4A5-6BBD-4336-BF7D-AAEE21B8B338}"/>
              </a:ext>
            </a:extLst>
          </p:cNvPr>
          <p:cNvSpPr txBox="1"/>
          <p:nvPr/>
        </p:nvSpPr>
        <p:spPr>
          <a:xfrm>
            <a:off x="6879663" y="5695212"/>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3" name="Chart 2">
            <a:extLst>
              <a:ext uri="{FF2B5EF4-FFF2-40B4-BE49-F238E27FC236}">
                <a16:creationId xmlns:a16="http://schemas.microsoft.com/office/drawing/2014/main" id="{4850EBDC-7263-45E9-A383-1D68329A5177}"/>
              </a:ext>
            </a:extLst>
          </p:cNvPr>
          <p:cNvGraphicFramePr>
            <a:graphicFrameLocks noGrp="1"/>
          </p:cNvGraphicFramePr>
          <p:nvPr>
            <p:extLst>
              <p:ext uri="{D42A27DB-BD31-4B8C-83A1-F6EECF244321}">
                <p14:modId xmlns:p14="http://schemas.microsoft.com/office/powerpoint/2010/main" val="1302190973"/>
              </p:ext>
            </p:extLst>
          </p:nvPr>
        </p:nvGraphicFramePr>
        <p:xfrm>
          <a:off x="249810" y="1107649"/>
          <a:ext cx="8644380" cy="4658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00627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8DD5D-F5C2-45CC-8629-E702EC0975DC}"/>
              </a:ext>
            </a:extLst>
          </p:cNvPr>
          <p:cNvSpPr>
            <a:spLocks noGrp="1"/>
          </p:cNvSpPr>
          <p:nvPr>
            <p:ph type="title"/>
          </p:nvPr>
        </p:nvSpPr>
        <p:spPr>
          <a:xfrm>
            <a:off x="235670" y="411291"/>
            <a:ext cx="8672660" cy="936368"/>
          </a:xfrm>
        </p:spPr>
        <p:txBody>
          <a:bodyPr>
            <a:normAutofit fontScale="90000"/>
          </a:bodyPr>
          <a:lstStyle/>
          <a:p>
            <a:r>
              <a:rPr lang="en-GB" sz="3100" b="1" dirty="0">
                <a:cs typeface="Arial" panose="020B0604020202020204" pitchFamily="34" charset="0"/>
              </a:rPr>
              <a:t>Chart 3: Claimant Count rate % point increase (March 2020 to February 2021) by Local Enterprise Partnership (LEP) area</a:t>
            </a:r>
            <a:br>
              <a:rPr lang="en-GB" dirty="0"/>
            </a:br>
            <a:endParaRPr lang="en-GB" dirty="0"/>
          </a:p>
        </p:txBody>
      </p:sp>
      <p:sp>
        <p:nvSpPr>
          <p:cNvPr id="5" name="TextBox 4">
            <a:extLst>
              <a:ext uri="{FF2B5EF4-FFF2-40B4-BE49-F238E27FC236}">
                <a16:creationId xmlns:a16="http://schemas.microsoft.com/office/drawing/2014/main" id="{32B894CE-3488-4917-97F0-953E945B0750}"/>
              </a:ext>
            </a:extLst>
          </p:cNvPr>
          <p:cNvSpPr txBox="1"/>
          <p:nvPr/>
        </p:nvSpPr>
        <p:spPr>
          <a:xfrm>
            <a:off x="0" y="5779363"/>
            <a:ext cx="9144000" cy="1078637"/>
          </a:xfrm>
          <a:prstGeom prst="rect">
            <a:avLst/>
          </a:prstGeom>
          <a:solidFill>
            <a:schemeClr val="bg1"/>
          </a:solidFill>
        </p:spPr>
        <p:txBody>
          <a:bodyPr wrap="square" rtlCol="0">
            <a:spAutoFit/>
          </a:bodyPr>
          <a:lstStyle/>
          <a:p>
            <a:endParaRPr lang="en-GB"/>
          </a:p>
        </p:txBody>
      </p:sp>
      <p:sp>
        <p:nvSpPr>
          <p:cNvPr id="7" name="TextBox 6">
            <a:extLst>
              <a:ext uri="{FF2B5EF4-FFF2-40B4-BE49-F238E27FC236}">
                <a16:creationId xmlns:a16="http://schemas.microsoft.com/office/drawing/2014/main" id="{DF66BE7E-203C-4238-B166-7CDBBA75E8ED}"/>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3" name="Chart 2">
            <a:extLst>
              <a:ext uri="{FF2B5EF4-FFF2-40B4-BE49-F238E27FC236}">
                <a16:creationId xmlns:a16="http://schemas.microsoft.com/office/drawing/2014/main" id="{9D296498-3B60-471F-A5E6-25D913E70ED8}"/>
              </a:ext>
            </a:extLst>
          </p:cNvPr>
          <p:cNvGraphicFramePr>
            <a:graphicFrameLocks noGrp="1"/>
          </p:cNvGraphicFramePr>
          <p:nvPr>
            <p:extLst>
              <p:ext uri="{D42A27DB-BD31-4B8C-83A1-F6EECF244321}">
                <p14:modId xmlns:p14="http://schemas.microsoft.com/office/powerpoint/2010/main" val="1446372386"/>
              </p:ext>
            </p:extLst>
          </p:nvPr>
        </p:nvGraphicFramePr>
        <p:xfrm>
          <a:off x="40779" y="1244338"/>
          <a:ext cx="9062442" cy="55478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9828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F14D55-6035-4E3C-9107-E7A151D579BF}"/>
              </a:ext>
            </a:extLst>
          </p:cNvPr>
          <p:cNvSpPr txBox="1"/>
          <p:nvPr/>
        </p:nvSpPr>
        <p:spPr>
          <a:xfrm>
            <a:off x="0" y="5517232"/>
            <a:ext cx="9144000" cy="1340768"/>
          </a:xfrm>
          <a:prstGeom prst="rect">
            <a:avLst/>
          </a:prstGeom>
          <a:solidFill>
            <a:schemeClr val="bg1"/>
          </a:solidFill>
        </p:spPr>
        <p:txBody>
          <a:bodyPr wrap="square" rtlCol="0">
            <a:spAutoFit/>
          </a:bodyPr>
          <a:lstStyle/>
          <a:p>
            <a:endParaRPr lang="en-GB"/>
          </a:p>
        </p:txBody>
      </p:sp>
      <p:sp>
        <p:nvSpPr>
          <p:cNvPr id="6" name="Title 1">
            <a:extLst>
              <a:ext uri="{FF2B5EF4-FFF2-40B4-BE49-F238E27FC236}">
                <a16:creationId xmlns:a16="http://schemas.microsoft.com/office/drawing/2014/main" id="{4E94CB3A-A406-4686-879C-D18296D4446E}"/>
              </a:ext>
            </a:extLst>
          </p:cNvPr>
          <p:cNvSpPr>
            <a:spLocks noGrp="1"/>
          </p:cNvSpPr>
          <p:nvPr>
            <p:ph type="title"/>
          </p:nvPr>
        </p:nvSpPr>
        <p:spPr>
          <a:xfrm>
            <a:off x="301658" y="248005"/>
            <a:ext cx="8558257" cy="706090"/>
          </a:xfrm>
          <a:solidFill>
            <a:schemeClr val="bg1"/>
          </a:solidFill>
        </p:spPr>
        <p:txBody>
          <a:bodyPr>
            <a:noAutofit/>
          </a:bodyPr>
          <a:lstStyle/>
          <a:p>
            <a:r>
              <a:rPr lang="en-GB" sz="2800" b="1" dirty="0">
                <a:solidFill>
                  <a:schemeClr val="tx1"/>
                </a:solidFill>
                <a:cs typeface="Arial" panose="020B0604020202020204" pitchFamily="34" charset="0"/>
              </a:rPr>
              <a:t>Chart 4: Claimant Count rate by LEP area (February 2021)</a:t>
            </a:r>
          </a:p>
        </p:txBody>
      </p:sp>
      <p:sp>
        <p:nvSpPr>
          <p:cNvPr id="2" name="TextBox 1">
            <a:extLst>
              <a:ext uri="{FF2B5EF4-FFF2-40B4-BE49-F238E27FC236}">
                <a16:creationId xmlns:a16="http://schemas.microsoft.com/office/drawing/2014/main" id="{7766C934-52B4-4A06-A7C0-6A724C9BCEAE}"/>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3" name="Chart 2">
            <a:extLst>
              <a:ext uri="{FF2B5EF4-FFF2-40B4-BE49-F238E27FC236}">
                <a16:creationId xmlns:a16="http://schemas.microsoft.com/office/drawing/2014/main" id="{A0819A6C-BA60-498C-9850-6739E4A5F2AD}"/>
              </a:ext>
            </a:extLst>
          </p:cNvPr>
          <p:cNvGraphicFramePr>
            <a:graphicFrameLocks noGrp="1"/>
          </p:cNvGraphicFramePr>
          <p:nvPr>
            <p:extLst>
              <p:ext uri="{D42A27DB-BD31-4B8C-83A1-F6EECF244321}">
                <p14:modId xmlns:p14="http://schemas.microsoft.com/office/powerpoint/2010/main" val="2766322960"/>
              </p:ext>
            </p:extLst>
          </p:nvPr>
        </p:nvGraphicFramePr>
        <p:xfrm>
          <a:off x="8786" y="926588"/>
          <a:ext cx="9144000" cy="58844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8189973"/>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id="{EE9AC368-B790-4451-A891-23ECF5E3F698}" vid="{7EBD1B38-A5F8-43DE-8DA7-2602B610234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184EBCA9820A54889BE266E05484C17" ma:contentTypeVersion="1110" ma:contentTypeDescription="Create a new document." ma:contentTypeScope="" ma:versionID="10c832296571daf3b65f62d0896ba2f8">
  <xsd:schema xmlns:xsd="http://www.w3.org/2001/XMLSchema" xmlns:xs="http://www.w3.org/2001/XMLSchema" xmlns:p="http://schemas.microsoft.com/office/2006/metadata/properties" xmlns:ns2="bdacb442-bfc7-44df-9acc-2a4df8c8cb38" xmlns:ns3="f381c5e9-0710-4874-9e83-7dea9d48a2b2" targetNamespace="http://schemas.microsoft.com/office/2006/metadata/properties" ma:root="true" ma:fieldsID="6cd503fbd924ea8a6fa829b036ad56b2" ns2:_="" ns3:_="">
    <xsd:import namespace="bdacb442-bfc7-44df-9acc-2a4df8c8cb38"/>
    <xsd:import namespace="f381c5e9-0710-4874-9e83-7dea9d48a2b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2:SharedWithUsers" minOccurs="0"/>
                <xsd:element ref="ns2:SharedWithDetail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acb442-bfc7-44df-9acc-2a4df8c8cb3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381c5e9-0710-4874-9e83-7dea9d48a2b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bdacb442-bfc7-44df-9acc-2a4df8c8cb38">T6W7HYUETC4M-6132631-292714</_dlc_DocId>
    <_dlc_DocIdUrl xmlns="bdacb442-bfc7-44df-9acc-2a4df8c8cb38">
      <Url>https://bucksbusinessfirst.sharepoint.com/sites/btvlep/_layouts/15/DocIdRedir.aspx?ID=T6W7HYUETC4M-6132631-292714</Url>
      <Description>T6W7HYUETC4M-6132631-292714</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5527C11-0D7F-400E-83A1-65EB195A3AFB}"/>
</file>

<file path=customXml/itemProps2.xml><?xml version="1.0" encoding="utf-8"?>
<ds:datastoreItem xmlns:ds="http://schemas.openxmlformats.org/officeDocument/2006/customXml" ds:itemID="{820979E3-3BC3-4568-9134-039CDB5C133C}">
  <ds:schemaRefs>
    <ds:schemaRef ds:uri="26cd0337-c8ef-4b22-880f-eebb30587211"/>
    <ds:schemaRef ds:uri="53bb0b2d-d2c1-4cce-8091-a776cdf39de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945E112-BA1C-460B-B5D6-78E6AB7675FF}">
  <ds:schemaRefs>
    <ds:schemaRef ds:uri="http://schemas.microsoft.com/sharepoint/v3/contenttype/forms"/>
  </ds:schemaRefs>
</ds:datastoreItem>
</file>

<file path=customXml/itemProps4.xml><?xml version="1.0" encoding="utf-8"?>
<ds:datastoreItem xmlns:ds="http://schemas.openxmlformats.org/officeDocument/2006/customXml" ds:itemID="{74347C4D-5ED8-4A00-98F4-D69713906527}"/>
</file>

<file path=docProps/app.xml><?xml version="1.0" encoding="utf-8"?>
<Properties xmlns="http://schemas.openxmlformats.org/officeDocument/2006/extended-properties" xmlns:vt="http://schemas.openxmlformats.org/officeDocument/2006/docPropsVTypes">
  <Template>Bucks Skills hub - Presentation</Template>
  <TotalTime>189</TotalTime>
  <Words>1281</Words>
  <Application>Microsoft Office PowerPoint</Application>
  <PresentationFormat>On-screen Show (4:3)</PresentationFormat>
  <Paragraphs>164</Paragraphs>
  <Slides>17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Calibri</vt:lpstr>
      <vt:lpstr>Calibri Light</vt:lpstr>
      <vt:lpstr>Symbol</vt:lpstr>
      <vt:lpstr>Office Theme</vt:lpstr>
      <vt:lpstr>Worksheet</vt:lpstr>
      <vt:lpstr>PowerPoint Presentation</vt:lpstr>
      <vt:lpstr>Buckinghamshire’s Claimant Count and Alternative Claimant Count </vt:lpstr>
      <vt:lpstr>Background </vt:lpstr>
      <vt:lpstr>Headlines – February 2021 </vt:lpstr>
      <vt:lpstr>Table 1: Claimant Count – February 2021</vt:lpstr>
      <vt:lpstr>Chart 1: Claimant Count – February 2021</vt:lpstr>
      <vt:lpstr>Chart 2: Buckinghamshire’s Claimant Count rate as a percentage of the national Claimant Count rate</vt:lpstr>
      <vt:lpstr>Chart 3: Claimant Count rate % point increase (March 2020 to February 2021) by Local Enterprise Partnership (LEP) area </vt:lpstr>
      <vt:lpstr>Chart 4: Claimant Count rate by LEP area (February 2021)</vt:lpstr>
      <vt:lpstr>Table 2: Claimant Count by age for Buckinghamshire – February 2021</vt:lpstr>
      <vt:lpstr>Characteristics of claimants </vt:lpstr>
      <vt:lpstr>Chart 5: Alternative Claimant Count rate January 2013 to November 2020 – Buckinghamshire  </vt:lpstr>
      <vt:lpstr>Chart 6: Movement of people onto and off ‘out of work’ benefits</vt:lpstr>
      <vt:lpstr>Technical Appendix (1) </vt:lpstr>
      <vt:lpstr>Technical Appendix (2) </vt:lpstr>
      <vt:lpstr>Technical Appendix (3)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Perkins</dc:creator>
  <cp:lastModifiedBy>Richard Burton</cp:lastModifiedBy>
  <cp:revision>8</cp:revision>
  <dcterms:created xsi:type="dcterms:W3CDTF">2020-10-12T09:50:53Z</dcterms:created>
  <dcterms:modified xsi:type="dcterms:W3CDTF">2021-03-23T15:21:51Z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0x010100B184EBCA9820A54889BE266E05484C17</vt:lpwstr>
  </property>
  <property fmtid="{D5CDD505-2E9C-101B-9397-08002B2CF9AE}" pid="3" name="_dlc_DocIdItemGuid">
    <vt:lpwstr>78c599b6-a61d-4fe2-94f0-4a6517b9d5f3</vt:lpwstr>
  </property>
</Properties>
</file>